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25"/>
  </p:notesMasterIdLst>
  <p:handoutMasterIdLst>
    <p:handoutMasterId r:id="rId26"/>
  </p:handoutMasterIdLst>
  <p:sldIdLst>
    <p:sldId id="266" r:id="rId2"/>
    <p:sldId id="525" r:id="rId3"/>
    <p:sldId id="697" r:id="rId4"/>
    <p:sldId id="722" r:id="rId5"/>
    <p:sldId id="617" r:id="rId6"/>
    <p:sldId id="434" r:id="rId7"/>
    <p:sldId id="581" r:id="rId8"/>
    <p:sldId id="724" r:id="rId9"/>
    <p:sldId id="725" r:id="rId10"/>
    <p:sldId id="682" r:id="rId11"/>
    <p:sldId id="554" r:id="rId12"/>
    <p:sldId id="460" r:id="rId13"/>
    <p:sldId id="718" r:id="rId14"/>
    <p:sldId id="468" r:id="rId15"/>
    <p:sldId id="510" r:id="rId16"/>
    <p:sldId id="653" r:id="rId17"/>
    <p:sldId id="719" r:id="rId18"/>
    <p:sldId id="622" r:id="rId19"/>
    <p:sldId id="627" r:id="rId20"/>
    <p:sldId id="630" r:id="rId21"/>
    <p:sldId id="720" r:id="rId22"/>
    <p:sldId id="680" r:id="rId23"/>
    <p:sldId id="721" r:id="rId24"/>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ald burton" initials="Db" lastIdx="4" clrIdx="0">
    <p:extLst>
      <p:ext uri="{19B8F6BF-5375-455C-9EA6-DF929625EA0E}">
        <p15:presenceInfo xmlns:p15="http://schemas.microsoft.com/office/powerpoint/2012/main" userId="7727a2f0d154f469" providerId="Windows Live"/>
      </p:ext>
    </p:extLst>
  </p:cmAuthor>
  <p:cmAuthor id="2" name="Windows User" initials="WU" lastIdx="1" clrIdx="1">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DB43"/>
    <a:srgbClr val="0F1909"/>
    <a:srgbClr val="66FF33"/>
    <a:srgbClr val="CC0000"/>
    <a:srgbClr val="19270F"/>
    <a:srgbClr val="4BDC24"/>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0566" autoAdjust="0"/>
  </p:normalViewPr>
  <p:slideViewPr>
    <p:cSldViewPr snapToGrid="0">
      <p:cViewPr varScale="1">
        <p:scale>
          <a:sx n="66" d="100"/>
          <a:sy n="66" d="100"/>
        </p:scale>
        <p:origin x="1330" y="2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15" d="100"/>
          <a:sy n="115" d="100"/>
        </p:scale>
        <p:origin x="155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rin Campbell" userId="621fd8de367d9aa3" providerId="LiveId" clId="{D339436A-21B7-4AC7-A67E-C4D708832503}"/>
    <pc:docChg chg="undo custSel addSld delSld modSld">
      <pc:chgData name="Darrin Campbell" userId="621fd8de367d9aa3" providerId="LiveId" clId="{D339436A-21B7-4AC7-A67E-C4D708832503}" dt="2025-06-16T14:22:26.498" v="93" actId="680"/>
      <pc:docMkLst>
        <pc:docMk/>
      </pc:docMkLst>
      <pc:sldChg chg="addSp delSp modSp mod">
        <pc:chgData name="Darrin Campbell" userId="621fd8de367d9aa3" providerId="LiveId" clId="{D339436A-21B7-4AC7-A67E-C4D708832503}" dt="2025-06-16T14:18:34.123" v="81" actId="478"/>
        <pc:sldMkLst>
          <pc:docMk/>
          <pc:sldMk cId="4090621680" sldId="554"/>
        </pc:sldMkLst>
      </pc:sldChg>
      <pc:sldChg chg="modSp mod">
        <pc:chgData name="Darrin Campbell" userId="621fd8de367d9aa3" providerId="LiveId" clId="{D339436A-21B7-4AC7-A67E-C4D708832503}" dt="2025-06-16T14:10:19.325" v="58" actId="20577"/>
        <pc:sldMkLst>
          <pc:docMk/>
          <pc:sldMk cId="1094288006" sldId="581"/>
        </pc:sldMkLst>
      </pc:sldChg>
      <pc:sldChg chg="modSp mod">
        <pc:chgData name="Darrin Campbell" userId="621fd8de367d9aa3" providerId="LiveId" clId="{D339436A-21B7-4AC7-A67E-C4D708832503}" dt="2025-06-16T14:06:29.312" v="3" actId="20577"/>
        <pc:sldMkLst>
          <pc:docMk/>
          <pc:sldMk cId="3629817221" sldId="722"/>
        </pc:sldMkLst>
      </pc:sldChg>
      <pc:sldChg chg="modSp mod">
        <pc:chgData name="Darrin Campbell" userId="621fd8de367d9aa3" providerId="LiveId" clId="{D339436A-21B7-4AC7-A67E-C4D708832503}" dt="2025-06-16T14:12:17.575" v="76" actId="20577"/>
        <pc:sldMkLst>
          <pc:docMk/>
          <pc:sldMk cId="4225163089" sldId="725"/>
        </pc:sldMkLst>
      </pc:sldChg>
      <pc:sldChg chg="addSp modSp new del mod">
        <pc:chgData name="Darrin Campbell" userId="621fd8de367d9aa3" providerId="LiveId" clId="{D339436A-21B7-4AC7-A67E-C4D708832503}" dt="2025-06-16T14:22:26.498" v="93" actId="680"/>
        <pc:sldMkLst>
          <pc:docMk/>
          <pc:sldMk cId="3350967221" sldId="726"/>
        </pc:sldMkLst>
      </pc:sldChg>
    </pc:docChg>
  </pc:docChgLst>
  <pc:docChgLst>
    <pc:chgData name="Darrin Campbell" userId="621fd8de367d9aa3" providerId="LiveId" clId="{032DAF6D-1A9A-4007-A7EC-9F4AC5C3DF5A}"/>
    <pc:docChg chg="modSld">
      <pc:chgData name="Darrin Campbell" userId="621fd8de367d9aa3" providerId="LiveId" clId="{032DAF6D-1A9A-4007-A7EC-9F4AC5C3DF5A}" dt="2025-07-28T13:11:24.567" v="3" actId="20577"/>
      <pc:docMkLst>
        <pc:docMk/>
      </pc:docMkLst>
      <pc:sldChg chg="modSp mod">
        <pc:chgData name="Darrin Campbell" userId="621fd8de367d9aa3" providerId="LiveId" clId="{032DAF6D-1A9A-4007-A7EC-9F4AC5C3DF5A}" dt="2025-07-28T13:11:24.567" v="3" actId="20577"/>
        <pc:sldMkLst>
          <pc:docMk/>
          <pc:sldMk cId="3629817221" sldId="722"/>
        </pc:sldMkLst>
        <pc:spChg chg="mod">
          <ac:chgData name="Darrin Campbell" userId="621fd8de367d9aa3" providerId="LiveId" clId="{032DAF6D-1A9A-4007-A7EC-9F4AC5C3DF5A}" dt="2025-07-28T13:11:24.567" v="3" actId="20577"/>
          <ac:spMkLst>
            <pc:docMk/>
            <pc:sldMk cId="3629817221" sldId="722"/>
            <ac:spMk id="7" creationId="{C187F6FA-645E-1920-9F45-13D916BFEC4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REE DistrIBUTION in LOFDAL MREO PRODUCT</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lumMod val="20000"/>
                  <a:lumOff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357-4BF7-8CD1-F3D6D3B22040}"/>
              </c:ext>
            </c:extLst>
          </c:dPt>
          <c:dPt>
            <c:idx val="1"/>
            <c:bubble3D val="0"/>
            <c:spPr>
              <a:solidFill>
                <a:schemeClr val="accent1">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357-4BF7-8CD1-F3D6D3B22040}"/>
              </c:ext>
            </c:extLst>
          </c:dPt>
          <c:dPt>
            <c:idx val="2"/>
            <c:bubble3D val="0"/>
            <c:spPr>
              <a:solidFill>
                <a:schemeClr val="accent5">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357-4BF7-8CD1-F3D6D3B22040}"/>
              </c:ext>
            </c:extLst>
          </c:dPt>
          <c:dPt>
            <c:idx val="3"/>
            <c:bubble3D val="0"/>
            <c:spPr>
              <a:solidFill>
                <a:schemeClr val="accent1">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357-4BF7-8CD1-F3D6D3B22040}"/>
              </c:ext>
            </c:extLst>
          </c:dPt>
          <c:dPt>
            <c:idx val="4"/>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357-4BF7-8CD1-F3D6D3B22040}"/>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357-4BF7-8CD1-F3D6D3B22040}"/>
              </c:ext>
            </c:extLst>
          </c:dPt>
          <c:dPt>
            <c:idx val="6"/>
            <c:bubble3D val="0"/>
            <c:spPr>
              <a:solidFill>
                <a:schemeClr val="accent6">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2357-4BF7-8CD1-F3D6D3B22040}"/>
              </c:ext>
            </c:extLst>
          </c:dPt>
          <c:dPt>
            <c:idx val="7"/>
            <c:bubble3D val="0"/>
            <c:spPr>
              <a:solidFill>
                <a:srgbClr val="CC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2357-4BF7-8CD1-F3D6D3B22040}"/>
              </c:ext>
            </c:extLst>
          </c:dPt>
          <c:dPt>
            <c:idx val="8"/>
            <c:bubble3D val="0"/>
            <c:spPr>
              <a:solidFill>
                <a:srgbClr val="FF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2357-4BF7-8CD1-F3D6D3B22040}"/>
              </c:ext>
            </c:extLst>
          </c:dPt>
          <c:dPt>
            <c:idx val="9"/>
            <c:bubble3D val="0"/>
            <c:spPr>
              <a:solidFill>
                <a:schemeClr val="accent2">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2357-4BF7-8CD1-F3D6D3B22040}"/>
              </c:ext>
            </c:extLst>
          </c:dPt>
          <c:dPt>
            <c:idx val="10"/>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2357-4BF7-8CD1-F3D6D3B22040}"/>
              </c:ext>
            </c:extLst>
          </c:dPt>
          <c:dPt>
            <c:idx val="11"/>
            <c:bubble3D val="0"/>
            <c:spPr>
              <a:solidFill>
                <a:schemeClr val="accent4">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2357-4BF7-8CD1-F3D6D3B22040}"/>
              </c:ext>
            </c:extLst>
          </c:dPt>
          <c:dPt>
            <c:idx val="12"/>
            <c:bubble3D val="0"/>
            <c:spPr>
              <a:solidFill>
                <a:schemeClr val="accent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2357-4BF7-8CD1-F3D6D3B22040}"/>
              </c:ext>
            </c:extLst>
          </c:dPt>
          <c:dPt>
            <c:idx val="13"/>
            <c:bubble3D val="0"/>
            <c:spPr>
              <a:solidFill>
                <a:schemeClr val="accent2">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B-2357-4BF7-8CD1-F3D6D3B22040}"/>
              </c:ext>
            </c:extLst>
          </c:dPt>
          <c:dPt>
            <c:idx val="14"/>
            <c:bubble3D val="0"/>
            <c:spPr>
              <a:solidFill>
                <a:schemeClr val="accent2">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D-2357-4BF7-8CD1-F3D6D3B22040}"/>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40000"/>
                          <a:lumOff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2357-4BF7-8CD1-F3D6D3B22040}"/>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lumOff val="4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2357-4BF7-8CD1-F3D6D3B22040}"/>
                </c:ext>
              </c:extLst>
            </c:dLbl>
            <c:dLbl>
              <c:idx val="2"/>
              <c:layout>
                <c:manualLayout>
                  <c:x val="5.4118418770595818E-3"/>
                  <c:y val="-1.8164794375779177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357-4BF7-8CD1-F3D6D3B22040}"/>
                </c:ext>
              </c:extLst>
            </c:dLbl>
            <c:dLbl>
              <c:idx val="3"/>
              <c:layout>
                <c:manualLayout>
                  <c:x val="9.0197364617660564E-3"/>
                  <c:y val="-1.3623595781834382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357-4BF7-8CD1-F3D6D3B22040}"/>
                </c:ext>
              </c:extLst>
            </c:dLbl>
            <c:dLbl>
              <c:idx val="4"/>
              <c:layout>
                <c:manualLayout>
                  <c:x val="-1.8039472923532512E-2"/>
                  <c:y val="-2.9517790860641165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361188741607561"/>
                      <c:h val="6.2237126730013408E-2"/>
                    </c:manualLayout>
                  </c15:layout>
                </c:ext>
                <c:ext xmlns:c16="http://schemas.microsoft.com/office/drawing/2014/chart" uri="{C3380CC4-5D6E-409C-BE32-E72D297353CC}">
                  <c16:uniqueId val="{00000009-2357-4BF7-8CD1-F3D6D3B22040}"/>
                </c:ext>
              </c:extLst>
            </c:dLbl>
            <c:dLbl>
              <c:idx val="5"/>
              <c:layout>
                <c:manualLayout>
                  <c:x val="3.6078945847064759E-3"/>
                  <c:y val="6.8117978909171912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357-4BF7-8CD1-F3D6D3B22040}"/>
                </c:ext>
              </c:extLst>
            </c:dLbl>
            <c:dLbl>
              <c:idx val="6"/>
              <c:layout>
                <c:manualLayout>
                  <c:x val="0"/>
                  <c:y val="1.1352996484861903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357-4BF7-8CD1-F3D6D3B22040}"/>
                </c:ext>
              </c:extLst>
            </c:dLbl>
            <c:dLbl>
              <c:idx val="7"/>
              <c:layout>
                <c:manualLayout>
                  <c:x val="0"/>
                  <c:y val="1.1352996484861903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CC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357-4BF7-8CD1-F3D6D3B22040}"/>
                </c:ext>
              </c:extLst>
            </c:dLbl>
            <c:dLbl>
              <c:idx val="8"/>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FF0000"/>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1-2357-4BF7-8CD1-F3D6D3B22040}"/>
                </c:ext>
              </c:extLst>
            </c:dLbl>
            <c:dLbl>
              <c:idx val="9"/>
              <c:layout>
                <c:manualLayout>
                  <c:x val="1.2627631046472665E-2"/>
                  <c:y val="-1.8164794375779177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lumOff val="4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2357-4BF7-8CD1-F3D6D3B22040}"/>
                </c:ext>
              </c:extLst>
            </c:dLbl>
            <c:dLbl>
              <c:idx val="10"/>
              <c:layout>
                <c:manualLayout>
                  <c:x val="1.443157833882577E-2"/>
                  <c:y val="-2.2705992969723971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2357-4BF7-8CD1-F3D6D3B22040}"/>
                </c:ext>
              </c:extLst>
            </c:dLbl>
            <c:dLbl>
              <c:idx val="1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lumOff val="4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7-2357-4BF7-8CD1-F3D6D3B22040}"/>
                </c:ext>
              </c:extLst>
            </c:dLbl>
            <c:dLbl>
              <c:idx val="12"/>
              <c:layout>
                <c:manualLayout>
                  <c:x val="-2.164736750823892E-2"/>
                  <c:y val="1.3623595781834216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2357-4BF7-8CD1-F3D6D3B22040}"/>
                </c:ext>
              </c:extLst>
            </c:dLbl>
            <c:dLbl>
              <c:idx val="13"/>
              <c:layout>
                <c:manualLayout>
                  <c:x val="-1.6235525631179207E-2"/>
                  <c:y val="-1.6650869158869514E-16"/>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en-US"/>
                      <a:t>Lu</a:t>
                    </a:r>
                    <a:r>
                      <a:rPr lang="en-US" baseline="0"/>
                      <a:t>
</a:t>
                    </a:r>
                    <a:fld id="{690B6832-DE6D-4900-9830-5362A53D5373}" type="PERCENTAGE">
                      <a:rPr lang="en-US" baseline="0"/>
                      <a:pPr>
                        <a:defRPr>
                          <a:solidFill>
                            <a:schemeClr val="accent1"/>
                          </a:solidFill>
                        </a:defRPr>
                      </a:pPr>
                      <a:t>[PERCENTAGE]</a:t>
                    </a:fld>
                    <a:endParaRPr lang="en-US"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2357-4BF7-8CD1-F3D6D3B22040}"/>
                </c:ext>
              </c:extLst>
            </c:dLbl>
            <c:dLbl>
              <c:idx val="14"/>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C00000"/>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D-2357-4BF7-8CD1-F3D6D3B22040}"/>
                </c:ext>
              </c:extLst>
            </c:dLbl>
            <c:numFmt formatCode="0.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Sheet1!$A$26:$A$40</c:f>
              <c:strCache>
                <c:ptCount val="15"/>
                <c:pt idx="0">
                  <c:v>Lanthanum</c:v>
                </c:pt>
                <c:pt idx="1">
                  <c:v>Cerium</c:v>
                </c:pt>
                <c:pt idx="2">
                  <c:v>Praseodymium</c:v>
                </c:pt>
                <c:pt idx="3">
                  <c:v>Neodymium</c:v>
                </c:pt>
                <c:pt idx="4">
                  <c:v>Samarium</c:v>
                </c:pt>
                <c:pt idx="5">
                  <c:v>Europium</c:v>
                </c:pt>
                <c:pt idx="6">
                  <c:v>Gadolinium</c:v>
                </c:pt>
                <c:pt idx="7">
                  <c:v>Terbium</c:v>
                </c:pt>
                <c:pt idx="8">
                  <c:v>Dysprosium</c:v>
                </c:pt>
                <c:pt idx="9">
                  <c:v>Holmium</c:v>
                </c:pt>
                <c:pt idx="10">
                  <c:v>Erbium</c:v>
                </c:pt>
                <c:pt idx="11">
                  <c:v>Thulium</c:v>
                </c:pt>
                <c:pt idx="12">
                  <c:v>Ytterbium</c:v>
                </c:pt>
                <c:pt idx="13">
                  <c:v>Lutetium</c:v>
                </c:pt>
                <c:pt idx="14">
                  <c:v>Yttrium</c:v>
                </c:pt>
              </c:strCache>
            </c:strRef>
          </c:cat>
          <c:val>
            <c:numRef>
              <c:f>Sheet1!$G$26:$G$40</c:f>
              <c:numCache>
                <c:formatCode>0.0%</c:formatCode>
                <c:ptCount val="15"/>
                <c:pt idx="0">
                  <c:v>7.4016752407292413E-2</c:v>
                </c:pt>
                <c:pt idx="1">
                  <c:v>6.0962994764913264E-2</c:v>
                </c:pt>
                <c:pt idx="2">
                  <c:v>4.7951852371018261E-2</c:v>
                </c:pt>
                <c:pt idx="3">
                  <c:v>5.0774761292235307E-2</c:v>
                </c:pt>
                <c:pt idx="4">
                  <c:v>1.2523390009612424E-2</c:v>
                </c:pt>
                <c:pt idx="5">
                  <c:v>6.2113208686800595E-3</c:v>
                </c:pt>
                <c:pt idx="6">
                  <c:v>3.928381689715249E-2</c:v>
                </c:pt>
                <c:pt idx="7">
                  <c:v>1.5532219612040434E-2</c:v>
                </c:pt>
                <c:pt idx="8">
                  <c:v>7.2258337319667923E-2</c:v>
                </c:pt>
                <c:pt idx="9">
                  <c:v>1.4539914293313137E-2</c:v>
                </c:pt>
                <c:pt idx="10">
                  <c:v>4.447145831229106E-2</c:v>
                </c:pt>
                <c:pt idx="11">
                  <c:v>5.8936719650930086E-3</c:v>
                </c:pt>
                <c:pt idx="12">
                  <c:v>3.3366246433578002E-2</c:v>
                </c:pt>
                <c:pt idx="13">
                  <c:v>4.1242284791062119E-3</c:v>
                </c:pt>
                <c:pt idx="14">
                  <c:v>0.51808903497400605</c:v>
                </c:pt>
              </c:numCache>
            </c:numRef>
          </c:val>
          <c:extLst>
            <c:ext xmlns:c16="http://schemas.microsoft.com/office/drawing/2014/chart" uri="{C3380CC4-5D6E-409C-BE32-E72D297353CC}">
              <c16:uniqueId val="{0000001E-2357-4BF7-8CD1-F3D6D3B22040}"/>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FEE065-672D-4703-ACA2-B05EF31D31A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96F585A3-44CD-4A7C-B553-7E2BD99F4892}">
      <dgm:prSet phldrT="[Text]" custT="1"/>
      <dgm:spPr>
        <a:solidFill>
          <a:schemeClr val="accent5">
            <a:lumMod val="20000"/>
            <a:lumOff val="80000"/>
          </a:schemeClr>
        </a:solidFill>
      </dgm:spPr>
      <dgm:t>
        <a:bodyPr/>
        <a:lstStyle/>
        <a:p>
          <a:r>
            <a:rPr lang="de-DE" sz="1800" b="1" dirty="0">
              <a:solidFill>
                <a:schemeClr val="tx1"/>
              </a:solidFill>
            </a:rPr>
            <a:t>Mining 2.1 Mt/a</a:t>
          </a:r>
        </a:p>
      </dgm:t>
    </dgm:pt>
    <dgm:pt modelId="{0EBA01B9-9C2E-439A-8AB3-38BBD3071B25}" type="parTrans" cxnId="{3ECFC5D2-4FF1-457B-BAC2-5B36B4EA159B}">
      <dgm:prSet/>
      <dgm:spPr/>
      <dgm:t>
        <a:bodyPr/>
        <a:lstStyle/>
        <a:p>
          <a:endParaRPr lang="en-US" sz="1800" b="1">
            <a:solidFill>
              <a:schemeClr val="tx1"/>
            </a:solidFill>
          </a:endParaRPr>
        </a:p>
      </dgm:t>
    </dgm:pt>
    <dgm:pt modelId="{B8F01FA8-D7A3-41BF-80A7-4B752CCD5784}" type="sibTrans" cxnId="{3ECFC5D2-4FF1-457B-BAC2-5B36B4EA159B}">
      <dgm:prSet/>
      <dgm:spPr/>
      <dgm:t>
        <a:bodyPr/>
        <a:lstStyle/>
        <a:p>
          <a:endParaRPr lang="en-US" sz="1800" b="1">
            <a:solidFill>
              <a:schemeClr val="tx1"/>
            </a:solidFill>
          </a:endParaRPr>
        </a:p>
      </dgm:t>
    </dgm:pt>
    <dgm:pt modelId="{E9C81544-BE9D-4998-B04A-E225C6634C19}">
      <dgm:prSet phldrT="[Text]" custT="1"/>
      <dgm:spPr>
        <a:solidFill>
          <a:schemeClr val="accent5">
            <a:lumMod val="20000"/>
            <a:lumOff val="80000"/>
          </a:schemeClr>
        </a:solidFill>
      </dgm:spPr>
      <dgm:t>
        <a:bodyPr/>
        <a:lstStyle/>
        <a:p>
          <a:r>
            <a:rPr lang="de-DE" sz="1800" b="1" dirty="0">
              <a:solidFill>
                <a:schemeClr val="tx1"/>
              </a:solidFill>
            </a:rPr>
            <a:t>Milling</a:t>
          </a:r>
          <a:endParaRPr lang="en-US" sz="1800" b="1" dirty="0">
            <a:solidFill>
              <a:schemeClr val="tx1"/>
            </a:solidFill>
          </a:endParaRPr>
        </a:p>
      </dgm:t>
    </dgm:pt>
    <dgm:pt modelId="{1573B2AA-2740-493D-98AF-E8DF5AADFF3C}" type="parTrans" cxnId="{28B72D68-C182-4C21-84DD-87999A089732}">
      <dgm:prSet/>
      <dgm:spPr/>
      <dgm:t>
        <a:bodyPr/>
        <a:lstStyle/>
        <a:p>
          <a:endParaRPr lang="en-US" sz="1800" b="1">
            <a:solidFill>
              <a:schemeClr val="tx1"/>
            </a:solidFill>
          </a:endParaRPr>
        </a:p>
      </dgm:t>
    </dgm:pt>
    <dgm:pt modelId="{290E6601-F012-4B50-95D0-5307E517B739}" type="sibTrans" cxnId="{28B72D68-C182-4C21-84DD-87999A089732}">
      <dgm:prSet/>
      <dgm:spPr/>
      <dgm:t>
        <a:bodyPr/>
        <a:lstStyle/>
        <a:p>
          <a:endParaRPr lang="en-US" sz="1800" b="1">
            <a:solidFill>
              <a:schemeClr val="tx1"/>
            </a:solidFill>
          </a:endParaRPr>
        </a:p>
      </dgm:t>
    </dgm:pt>
    <dgm:pt modelId="{35E7A089-CCA9-4CE0-A68F-9731C215E4F7}">
      <dgm:prSet phldrT="[Text]" custT="1"/>
      <dgm:spPr>
        <a:solidFill>
          <a:schemeClr val="accent6">
            <a:lumMod val="60000"/>
            <a:lumOff val="40000"/>
          </a:schemeClr>
        </a:solidFill>
      </dgm:spPr>
      <dgm:t>
        <a:bodyPr/>
        <a:lstStyle/>
        <a:p>
          <a:r>
            <a:rPr lang="de-DE" sz="1800" b="1" dirty="0">
              <a:solidFill>
                <a:schemeClr val="tx1"/>
              </a:solidFill>
            </a:rPr>
            <a:t>Acid Bake</a:t>
          </a:r>
          <a:endParaRPr lang="en-US" sz="1800" b="1" dirty="0">
            <a:solidFill>
              <a:schemeClr val="tx1"/>
            </a:solidFill>
          </a:endParaRPr>
        </a:p>
      </dgm:t>
    </dgm:pt>
    <dgm:pt modelId="{109E0704-5BF4-4FA6-B280-00494783F481}" type="parTrans" cxnId="{C4067A59-19FD-4649-A6EE-2DAA1381AF30}">
      <dgm:prSet/>
      <dgm:spPr/>
      <dgm:t>
        <a:bodyPr/>
        <a:lstStyle/>
        <a:p>
          <a:endParaRPr lang="en-US" sz="1800" b="1">
            <a:solidFill>
              <a:schemeClr val="tx1"/>
            </a:solidFill>
          </a:endParaRPr>
        </a:p>
      </dgm:t>
    </dgm:pt>
    <dgm:pt modelId="{CF03C1C9-5072-45C2-9B09-CC4B6C3A0ED8}" type="sibTrans" cxnId="{C4067A59-19FD-4649-A6EE-2DAA1381AF30}">
      <dgm:prSet/>
      <dgm:spPr/>
      <dgm:t>
        <a:bodyPr/>
        <a:lstStyle/>
        <a:p>
          <a:endParaRPr lang="en-US" sz="1800" b="1">
            <a:solidFill>
              <a:schemeClr val="tx1"/>
            </a:solidFill>
          </a:endParaRPr>
        </a:p>
      </dgm:t>
    </dgm:pt>
    <dgm:pt modelId="{47B72C2F-D87D-4BB2-915E-0C053182D63F}">
      <dgm:prSet phldrT="[Text]" custT="1"/>
      <dgm:spPr>
        <a:solidFill>
          <a:schemeClr val="accent6">
            <a:lumMod val="60000"/>
            <a:lumOff val="40000"/>
          </a:schemeClr>
        </a:solidFill>
      </dgm:spPr>
      <dgm:t>
        <a:bodyPr/>
        <a:lstStyle/>
        <a:p>
          <a:r>
            <a:rPr lang="de-DE" sz="1800" b="1" dirty="0">
              <a:solidFill>
                <a:schemeClr val="tx1"/>
              </a:solidFill>
            </a:rPr>
            <a:t>Water leach and impurity removal</a:t>
          </a:r>
          <a:endParaRPr lang="en-US" sz="1800" b="1" dirty="0">
            <a:solidFill>
              <a:schemeClr val="tx1"/>
            </a:solidFill>
          </a:endParaRPr>
        </a:p>
      </dgm:t>
    </dgm:pt>
    <dgm:pt modelId="{ED320344-9D85-40F9-B26E-417E5AF9ABE4}" type="parTrans" cxnId="{EB1D5FDA-9D82-4BE1-999E-A5B59698891B}">
      <dgm:prSet/>
      <dgm:spPr/>
      <dgm:t>
        <a:bodyPr/>
        <a:lstStyle/>
        <a:p>
          <a:endParaRPr lang="en-US" sz="1800" b="1">
            <a:solidFill>
              <a:schemeClr val="tx1"/>
            </a:solidFill>
          </a:endParaRPr>
        </a:p>
      </dgm:t>
    </dgm:pt>
    <dgm:pt modelId="{ABED104A-8FDB-4209-AF5C-1AF5181AAE96}" type="sibTrans" cxnId="{EB1D5FDA-9D82-4BE1-999E-A5B59698891B}">
      <dgm:prSet/>
      <dgm:spPr/>
      <dgm:t>
        <a:bodyPr/>
        <a:lstStyle/>
        <a:p>
          <a:endParaRPr lang="en-US" sz="1800" b="1">
            <a:solidFill>
              <a:schemeClr val="tx1"/>
            </a:solidFill>
          </a:endParaRPr>
        </a:p>
      </dgm:t>
    </dgm:pt>
    <dgm:pt modelId="{4B1C0FBE-77F1-4976-85D1-089B245C9E8F}">
      <dgm:prSet phldrT="[Text]" custT="1"/>
      <dgm:spPr>
        <a:solidFill>
          <a:schemeClr val="accent6">
            <a:lumMod val="60000"/>
            <a:lumOff val="40000"/>
          </a:schemeClr>
        </a:solidFill>
      </dgm:spPr>
      <dgm:t>
        <a:bodyPr/>
        <a:lstStyle/>
        <a:p>
          <a:r>
            <a:rPr lang="de-DE" sz="1800" b="1" dirty="0">
              <a:solidFill>
                <a:schemeClr val="tx1"/>
              </a:solidFill>
            </a:rPr>
            <a:t>Th and U removal</a:t>
          </a:r>
          <a:endParaRPr lang="en-US" sz="1800" b="1" dirty="0">
            <a:solidFill>
              <a:schemeClr val="tx1"/>
            </a:solidFill>
          </a:endParaRPr>
        </a:p>
      </dgm:t>
    </dgm:pt>
    <dgm:pt modelId="{2A4ED7A9-B703-45EC-A1F5-C9784A80A177}" type="parTrans" cxnId="{82574888-3FBA-4C9E-A523-346D7830D373}">
      <dgm:prSet/>
      <dgm:spPr/>
      <dgm:t>
        <a:bodyPr/>
        <a:lstStyle/>
        <a:p>
          <a:endParaRPr lang="en-US" sz="1800" b="1">
            <a:solidFill>
              <a:schemeClr val="tx1"/>
            </a:solidFill>
          </a:endParaRPr>
        </a:p>
      </dgm:t>
    </dgm:pt>
    <dgm:pt modelId="{61BDC05A-47FD-42E5-84B2-A286A6F47BED}" type="sibTrans" cxnId="{82574888-3FBA-4C9E-A523-346D7830D373}">
      <dgm:prSet/>
      <dgm:spPr/>
      <dgm:t>
        <a:bodyPr/>
        <a:lstStyle/>
        <a:p>
          <a:endParaRPr lang="en-US" sz="1800" b="1">
            <a:solidFill>
              <a:schemeClr val="tx1"/>
            </a:solidFill>
          </a:endParaRPr>
        </a:p>
      </dgm:t>
    </dgm:pt>
    <dgm:pt modelId="{08C2E99B-C76E-4089-BCC2-A62C7C2737F9}">
      <dgm:prSet phldrT="[Text]" custT="1"/>
      <dgm:spPr>
        <a:solidFill>
          <a:schemeClr val="accent6">
            <a:lumMod val="60000"/>
            <a:lumOff val="40000"/>
          </a:schemeClr>
        </a:solidFill>
      </dgm:spPr>
      <dgm:t>
        <a:bodyPr/>
        <a:lstStyle/>
        <a:p>
          <a:r>
            <a:rPr lang="de-DE" sz="1800" b="1" dirty="0">
              <a:solidFill>
                <a:schemeClr val="tx1"/>
              </a:solidFill>
            </a:rPr>
            <a:t>REE-precipitation</a:t>
          </a:r>
          <a:endParaRPr lang="en-US" sz="1800" b="1" dirty="0">
            <a:solidFill>
              <a:schemeClr val="tx1"/>
            </a:solidFill>
          </a:endParaRPr>
        </a:p>
      </dgm:t>
    </dgm:pt>
    <dgm:pt modelId="{D1F42E0C-1670-4DF3-B869-1BD57C8943D7}" type="parTrans" cxnId="{48E40374-2B33-46A5-A42C-0DA6407C73FD}">
      <dgm:prSet/>
      <dgm:spPr/>
      <dgm:t>
        <a:bodyPr/>
        <a:lstStyle/>
        <a:p>
          <a:endParaRPr lang="en-US" sz="1800" b="1">
            <a:solidFill>
              <a:schemeClr val="tx1"/>
            </a:solidFill>
          </a:endParaRPr>
        </a:p>
      </dgm:t>
    </dgm:pt>
    <dgm:pt modelId="{623AA3E3-A049-4C9E-8E4D-0E41CF02F6CC}" type="sibTrans" cxnId="{48E40374-2B33-46A5-A42C-0DA6407C73FD}">
      <dgm:prSet/>
      <dgm:spPr/>
      <dgm:t>
        <a:bodyPr/>
        <a:lstStyle/>
        <a:p>
          <a:endParaRPr lang="en-US" sz="1800" b="1">
            <a:solidFill>
              <a:schemeClr val="tx1"/>
            </a:solidFill>
          </a:endParaRPr>
        </a:p>
      </dgm:t>
    </dgm:pt>
    <dgm:pt modelId="{37248059-776C-4C99-B0D4-83867812AD9D}">
      <dgm:prSet phldrT="[Text]" custT="1"/>
      <dgm:spPr>
        <a:solidFill>
          <a:schemeClr val="accent6">
            <a:lumMod val="60000"/>
            <a:lumOff val="40000"/>
          </a:schemeClr>
        </a:solidFill>
      </dgm:spPr>
      <dgm:t>
        <a:bodyPr/>
        <a:lstStyle/>
        <a:p>
          <a:r>
            <a:rPr lang="de-DE" sz="1800" b="1" dirty="0">
              <a:solidFill>
                <a:schemeClr val="tx1"/>
              </a:solidFill>
            </a:rPr>
            <a:t>Calcination (&gt;98% TREO)</a:t>
          </a:r>
          <a:endParaRPr lang="en-US" sz="1800" b="1" dirty="0">
            <a:solidFill>
              <a:schemeClr val="tx1"/>
            </a:solidFill>
          </a:endParaRPr>
        </a:p>
      </dgm:t>
    </dgm:pt>
    <dgm:pt modelId="{E2AE34C1-19F6-4406-93FC-F9131D400A77}" type="parTrans" cxnId="{55361DC5-5685-41C1-9026-B45E9BA80F77}">
      <dgm:prSet/>
      <dgm:spPr/>
      <dgm:t>
        <a:bodyPr/>
        <a:lstStyle/>
        <a:p>
          <a:endParaRPr lang="en-US" sz="1800" b="1">
            <a:solidFill>
              <a:schemeClr val="tx1"/>
            </a:solidFill>
          </a:endParaRPr>
        </a:p>
      </dgm:t>
    </dgm:pt>
    <dgm:pt modelId="{02420153-FD23-47A6-B7A8-8F0EF68BFF5C}" type="sibTrans" cxnId="{55361DC5-5685-41C1-9026-B45E9BA80F77}">
      <dgm:prSet/>
      <dgm:spPr/>
      <dgm:t>
        <a:bodyPr/>
        <a:lstStyle/>
        <a:p>
          <a:endParaRPr lang="en-US" sz="1800" b="1">
            <a:solidFill>
              <a:schemeClr val="tx1"/>
            </a:solidFill>
          </a:endParaRPr>
        </a:p>
      </dgm:t>
    </dgm:pt>
    <dgm:pt modelId="{B3A7A945-1818-48BF-A06E-DBE96A0C224A}">
      <dgm:prSet custT="1"/>
      <dgm:spPr>
        <a:solidFill>
          <a:schemeClr val="accent5">
            <a:lumMod val="20000"/>
            <a:lumOff val="80000"/>
          </a:schemeClr>
        </a:solidFill>
      </dgm:spPr>
      <dgm:t>
        <a:bodyPr/>
        <a:lstStyle/>
        <a:p>
          <a:r>
            <a:rPr lang="de-DE" sz="1800" b="1" dirty="0">
              <a:solidFill>
                <a:schemeClr val="tx1"/>
              </a:solidFill>
            </a:rPr>
            <a:t>Crushing</a:t>
          </a:r>
          <a:endParaRPr lang="en-US" sz="1800" b="1" dirty="0">
            <a:solidFill>
              <a:schemeClr val="tx1"/>
            </a:solidFill>
          </a:endParaRPr>
        </a:p>
      </dgm:t>
    </dgm:pt>
    <dgm:pt modelId="{DDDACACC-2325-429F-BBCF-E6B827B7E61D}" type="parTrans" cxnId="{087155A7-6BA6-43F2-921E-D7F7681B1259}">
      <dgm:prSet/>
      <dgm:spPr/>
      <dgm:t>
        <a:bodyPr/>
        <a:lstStyle/>
        <a:p>
          <a:endParaRPr lang="en-US" sz="1800" b="1"/>
        </a:p>
      </dgm:t>
    </dgm:pt>
    <dgm:pt modelId="{FF5A9DD6-8D13-4FF9-91FB-94E7243EB89E}" type="sibTrans" cxnId="{087155A7-6BA6-43F2-921E-D7F7681B1259}">
      <dgm:prSet/>
      <dgm:spPr/>
      <dgm:t>
        <a:bodyPr/>
        <a:lstStyle/>
        <a:p>
          <a:endParaRPr lang="en-US" sz="1800" b="1"/>
        </a:p>
      </dgm:t>
    </dgm:pt>
    <dgm:pt modelId="{B4F650D0-B549-4CB0-B024-C2420067223A}">
      <dgm:prSet custT="1"/>
      <dgm:spPr>
        <a:solidFill>
          <a:schemeClr val="accent5">
            <a:lumMod val="20000"/>
            <a:lumOff val="80000"/>
          </a:schemeClr>
        </a:solidFill>
      </dgm:spPr>
      <dgm:t>
        <a:bodyPr/>
        <a:lstStyle/>
        <a:p>
          <a:r>
            <a:rPr lang="de-DE" sz="1800" b="1" dirty="0">
              <a:solidFill>
                <a:schemeClr val="tx1"/>
              </a:solidFill>
            </a:rPr>
            <a:t>Flotation</a:t>
          </a:r>
          <a:endParaRPr lang="en-US" sz="1800" b="1" dirty="0">
            <a:solidFill>
              <a:schemeClr val="tx1"/>
            </a:solidFill>
          </a:endParaRPr>
        </a:p>
      </dgm:t>
    </dgm:pt>
    <dgm:pt modelId="{C171922E-F7C2-4986-9198-E8FFBD3C23AF}" type="parTrans" cxnId="{2AE9AD01-490F-401A-807D-BBA69C62B3C1}">
      <dgm:prSet/>
      <dgm:spPr/>
      <dgm:t>
        <a:bodyPr/>
        <a:lstStyle/>
        <a:p>
          <a:endParaRPr lang="en-US" sz="1800" b="1"/>
        </a:p>
      </dgm:t>
    </dgm:pt>
    <dgm:pt modelId="{EF2903B8-891B-43B3-89EB-1BCBE148426B}" type="sibTrans" cxnId="{2AE9AD01-490F-401A-807D-BBA69C62B3C1}">
      <dgm:prSet/>
      <dgm:spPr/>
      <dgm:t>
        <a:bodyPr/>
        <a:lstStyle/>
        <a:p>
          <a:endParaRPr lang="en-US" sz="1800" b="1"/>
        </a:p>
      </dgm:t>
    </dgm:pt>
    <dgm:pt modelId="{531E0BCA-BF7B-4682-B81B-49E230E30949}" type="pres">
      <dgm:prSet presAssocID="{0AFEE065-672D-4703-ACA2-B05EF31D31A2}" presName="Name0" presStyleCnt="0">
        <dgm:presLayoutVars>
          <dgm:dir/>
          <dgm:animLvl val="lvl"/>
          <dgm:resizeHandles val="exact"/>
        </dgm:presLayoutVars>
      </dgm:prSet>
      <dgm:spPr/>
    </dgm:pt>
    <dgm:pt modelId="{1C155178-7B7B-4FA7-857A-969CBA205068}" type="pres">
      <dgm:prSet presAssocID="{37248059-776C-4C99-B0D4-83867812AD9D}" presName="boxAndChildren" presStyleCnt="0"/>
      <dgm:spPr/>
    </dgm:pt>
    <dgm:pt modelId="{4FFC45CA-7033-4840-AD00-BC60DA64DDC6}" type="pres">
      <dgm:prSet presAssocID="{37248059-776C-4C99-B0D4-83867812AD9D}" presName="parentTextBox" presStyleLbl="node1" presStyleIdx="0" presStyleCnt="9"/>
      <dgm:spPr/>
    </dgm:pt>
    <dgm:pt modelId="{95D1B81F-2344-410D-888F-6C2312C1EA52}" type="pres">
      <dgm:prSet presAssocID="{623AA3E3-A049-4C9E-8E4D-0E41CF02F6CC}" presName="sp" presStyleCnt="0"/>
      <dgm:spPr/>
    </dgm:pt>
    <dgm:pt modelId="{C4299E68-2BCC-4C98-A552-4A22E5C80F65}" type="pres">
      <dgm:prSet presAssocID="{08C2E99B-C76E-4089-BCC2-A62C7C2737F9}" presName="arrowAndChildren" presStyleCnt="0"/>
      <dgm:spPr/>
    </dgm:pt>
    <dgm:pt modelId="{93FE6C3B-C8F1-4416-85C9-A1B7E672E20B}" type="pres">
      <dgm:prSet presAssocID="{08C2E99B-C76E-4089-BCC2-A62C7C2737F9}" presName="parentTextArrow" presStyleLbl="node1" presStyleIdx="1" presStyleCnt="9"/>
      <dgm:spPr/>
    </dgm:pt>
    <dgm:pt modelId="{D2211F32-AFEF-4F0F-B168-340A59EF6A61}" type="pres">
      <dgm:prSet presAssocID="{61BDC05A-47FD-42E5-84B2-A286A6F47BED}" presName="sp" presStyleCnt="0"/>
      <dgm:spPr/>
    </dgm:pt>
    <dgm:pt modelId="{C520B814-BE79-43ED-86A3-1AB52716651A}" type="pres">
      <dgm:prSet presAssocID="{4B1C0FBE-77F1-4976-85D1-089B245C9E8F}" presName="arrowAndChildren" presStyleCnt="0"/>
      <dgm:spPr/>
    </dgm:pt>
    <dgm:pt modelId="{E8FAFDEA-220F-49E0-B6E0-9A1CF884BB05}" type="pres">
      <dgm:prSet presAssocID="{4B1C0FBE-77F1-4976-85D1-089B245C9E8F}" presName="parentTextArrow" presStyleLbl="node1" presStyleIdx="2" presStyleCnt="9"/>
      <dgm:spPr/>
    </dgm:pt>
    <dgm:pt modelId="{1A8413B3-F897-499A-A10B-B5209E86BA60}" type="pres">
      <dgm:prSet presAssocID="{ABED104A-8FDB-4209-AF5C-1AF5181AAE96}" presName="sp" presStyleCnt="0"/>
      <dgm:spPr/>
    </dgm:pt>
    <dgm:pt modelId="{79086866-E0DD-4C28-8FCA-2471D803C7F8}" type="pres">
      <dgm:prSet presAssocID="{47B72C2F-D87D-4BB2-915E-0C053182D63F}" presName="arrowAndChildren" presStyleCnt="0"/>
      <dgm:spPr/>
    </dgm:pt>
    <dgm:pt modelId="{B1E1D607-81FA-42B4-84B0-C030582F9E85}" type="pres">
      <dgm:prSet presAssocID="{47B72C2F-D87D-4BB2-915E-0C053182D63F}" presName="parentTextArrow" presStyleLbl="node1" presStyleIdx="3" presStyleCnt="9"/>
      <dgm:spPr/>
    </dgm:pt>
    <dgm:pt modelId="{86A25CF8-CCDA-402A-BCDE-5260EA2F9FED}" type="pres">
      <dgm:prSet presAssocID="{CF03C1C9-5072-45C2-9B09-CC4B6C3A0ED8}" presName="sp" presStyleCnt="0"/>
      <dgm:spPr/>
    </dgm:pt>
    <dgm:pt modelId="{EB912FA3-DEEC-4A3F-84D6-970EF0874999}" type="pres">
      <dgm:prSet presAssocID="{35E7A089-CCA9-4CE0-A68F-9731C215E4F7}" presName="arrowAndChildren" presStyleCnt="0"/>
      <dgm:spPr/>
    </dgm:pt>
    <dgm:pt modelId="{F071AE31-8421-4EA8-8A59-686344F3BB9B}" type="pres">
      <dgm:prSet presAssocID="{35E7A089-CCA9-4CE0-A68F-9731C215E4F7}" presName="parentTextArrow" presStyleLbl="node1" presStyleIdx="4" presStyleCnt="9"/>
      <dgm:spPr/>
    </dgm:pt>
    <dgm:pt modelId="{CC4AF984-05FA-44BA-86C4-3E76CE420B0F}" type="pres">
      <dgm:prSet presAssocID="{EF2903B8-891B-43B3-89EB-1BCBE148426B}" presName="sp" presStyleCnt="0"/>
      <dgm:spPr/>
    </dgm:pt>
    <dgm:pt modelId="{4957922B-2023-4E53-903D-C0AE6EF7AD97}" type="pres">
      <dgm:prSet presAssocID="{B4F650D0-B549-4CB0-B024-C2420067223A}" presName="arrowAndChildren" presStyleCnt="0"/>
      <dgm:spPr/>
    </dgm:pt>
    <dgm:pt modelId="{DF34EED4-BCE6-45EF-9E56-9713D246E17D}" type="pres">
      <dgm:prSet presAssocID="{B4F650D0-B549-4CB0-B024-C2420067223A}" presName="parentTextArrow" presStyleLbl="node1" presStyleIdx="5" presStyleCnt="9"/>
      <dgm:spPr/>
    </dgm:pt>
    <dgm:pt modelId="{F827B810-71E4-4D0D-8F9A-6386065C0201}" type="pres">
      <dgm:prSet presAssocID="{290E6601-F012-4B50-95D0-5307E517B739}" presName="sp" presStyleCnt="0"/>
      <dgm:spPr/>
    </dgm:pt>
    <dgm:pt modelId="{9694F587-03B0-4F0C-96F3-3B2C1F751954}" type="pres">
      <dgm:prSet presAssocID="{E9C81544-BE9D-4998-B04A-E225C6634C19}" presName="arrowAndChildren" presStyleCnt="0"/>
      <dgm:spPr/>
    </dgm:pt>
    <dgm:pt modelId="{4EBEC99F-EF66-4E7C-96F0-37BE46C291E0}" type="pres">
      <dgm:prSet presAssocID="{E9C81544-BE9D-4998-B04A-E225C6634C19}" presName="parentTextArrow" presStyleLbl="node1" presStyleIdx="6" presStyleCnt="9"/>
      <dgm:spPr/>
    </dgm:pt>
    <dgm:pt modelId="{378CBD6B-45BA-49D6-BDE2-9AD417D82DD8}" type="pres">
      <dgm:prSet presAssocID="{FF5A9DD6-8D13-4FF9-91FB-94E7243EB89E}" presName="sp" presStyleCnt="0"/>
      <dgm:spPr/>
    </dgm:pt>
    <dgm:pt modelId="{E2566E08-3DFA-40E8-8B7C-38AEFA6C1039}" type="pres">
      <dgm:prSet presAssocID="{B3A7A945-1818-48BF-A06E-DBE96A0C224A}" presName="arrowAndChildren" presStyleCnt="0"/>
      <dgm:spPr/>
    </dgm:pt>
    <dgm:pt modelId="{8605FB9D-FE69-4B85-B81B-709F5B87E402}" type="pres">
      <dgm:prSet presAssocID="{B3A7A945-1818-48BF-A06E-DBE96A0C224A}" presName="parentTextArrow" presStyleLbl="node1" presStyleIdx="7" presStyleCnt="9"/>
      <dgm:spPr/>
    </dgm:pt>
    <dgm:pt modelId="{C452B266-2B61-48BE-A74D-48EA3B31A632}" type="pres">
      <dgm:prSet presAssocID="{B8F01FA8-D7A3-41BF-80A7-4B752CCD5784}" presName="sp" presStyleCnt="0"/>
      <dgm:spPr/>
    </dgm:pt>
    <dgm:pt modelId="{B60DACB2-266F-4938-BD69-E43CEF3A56DA}" type="pres">
      <dgm:prSet presAssocID="{96F585A3-44CD-4A7C-B553-7E2BD99F4892}" presName="arrowAndChildren" presStyleCnt="0"/>
      <dgm:spPr/>
    </dgm:pt>
    <dgm:pt modelId="{7AD25319-76CE-4E67-85C5-3F94B3E5C62F}" type="pres">
      <dgm:prSet presAssocID="{96F585A3-44CD-4A7C-B553-7E2BD99F4892}" presName="parentTextArrow" presStyleLbl="node1" presStyleIdx="8" presStyleCnt="9"/>
      <dgm:spPr/>
    </dgm:pt>
  </dgm:ptLst>
  <dgm:cxnLst>
    <dgm:cxn modelId="{2AE9AD01-490F-401A-807D-BBA69C62B3C1}" srcId="{0AFEE065-672D-4703-ACA2-B05EF31D31A2}" destId="{B4F650D0-B549-4CB0-B024-C2420067223A}" srcOrd="3" destOrd="0" parTransId="{C171922E-F7C2-4986-9198-E8FFBD3C23AF}" sibTransId="{EF2903B8-891B-43B3-89EB-1BCBE148426B}"/>
    <dgm:cxn modelId="{07751F41-F4E9-4FD3-8610-CBE78892E75C}" type="presOf" srcId="{B3A7A945-1818-48BF-A06E-DBE96A0C224A}" destId="{8605FB9D-FE69-4B85-B81B-709F5B87E402}" srcOrd="0" destOrd="0" presId="urn:microsoft.com/office/officeart/2005/8/layout/process4"/>
    <dgm:cxn modelId="{28B72D68-C182-4C21-84DD-87999A089732}" srcId="{0AFEE065-672D-4703-ACA2-B05EF31D31A2}" destId="{E9C81544-BE9D-4998-B04A-E225C6634C19}" srcOrd="2" destOrd="0" parTransId="{1573B2AA-2740-493D-98AF-E8DF5AADFF3C}" sibTransId="{290E6601-F012-4B50-95D0-5307E517B739}"/>
    <dgm:cxn modelId="{744C286C-659E-453C-ABF3-17F6A9FB37EB}" type="presOf" srcId="{E9C81544-BE9D-4998-B04A-E225C6634C19}" destId="{4EBEC99F-EF66-4E7C-96F0-37BE46C291E0}" srcOrd="0" destOrd="0" presId="urn:microsoft.com/office/officeart/2005/8/layout/process4"/>
    <dgm:cxn modelId="{467E3953-2CE9-4D43-86F8-82A19E889BF3}" type="presOf" srcId="{37248059-776C-4C99-B0D4-83867812AD9D}" destId="{4FFC45CA-7033-4840-AD00-BC60DA64DDC6}" srcOrd="0" destOrd="0" presId="urn:microsoft.com/office/officeart/2005/8/layout/process4"/>
    <dgm:cxn modelId="{48E40374-2B33-46A5-A42C-0DA6407C73FD}" srcId="{0AFEE065-672D-4703-ACA2-B05EF31D31A2}" destId="{08C2E99B-C76E-4089-BCC2-A62C7C2737F9}" srcOrd="7" destOrd="0" parTransId="{D1F42E0C-1670-4DF3-B869-1BD57C8943D7}" sibTransId="{623AA3E3-A049-4C9E-8E4D-0E41CF02F6CC}"/>
    <dgm:cxn modelId="{E7CD0055-B3CF-4B84-A564-77E6D1654F77}" type="presOf" srcId="{96F585A3-44CD-4A7C-B553-7E2BD99F4892}" destId="{7AD25319-76CE-4E67-85C5-3F94B3E5C62F}" srcOrd="0" destOrd="0" presId="urn:microsoft.com/office/officeart/2005/8/layout/process4"/>
    <dgm:cxn modelId="{C4067A59-19FD-4649-A6EE-2DAA1381AF30}" srcId="{0AFEE065-672D-4703-ACA2-B05EF31D31A2}" destId="{35E7A089-CCA9-4CE0-A68F-9731C215E4F7}" srcOrd="4" destOrd="0" parTransId="{109E0704-5BF4-4FA6-B280-00494783F481}" sibTransId="{CF03C1C9-5072-45C2-9B09-CC4B6C3A0ED8}"/>
    <dgm:cxn modelId="{D628BE86-AF94-4A6E-8653-8F9991BDCE51}" type="presOf" srcId="{35E7A089-CCA9-4CE0-A68F-9731C215E4F7}" destId="{F071AE31-8421-4EA8-8A59-686344F3BB9B}" srcOrd="0" destOrd="0" presId="urn:microsoft.com/office/officeart/2005/8/layout/process4"/>
    <dgm:cxn modelId="{82574888-3FBA-4C9E-A523-346D7830D373}" srcId="{0AFEE065-672D-4703-ACA2-B05EF31D31A2}" destId="{4B1C0FBE-77F1-4976-85D1-089B245C9E8F}" srcOrd="6" destOrd="0" parTransId="{2A4ED7A9-B703-45EC-A1F5-C9784A80A177}" sibTransId="{61BDC05A-47FD-42E5-84B2-A286A6F47BED}"/>
    <dgm:cxn modelId="{C8537493-DCD5-41DB-932D-E6F9A122AA0F}" type="presOf" srcId="{08C2E99B-C76E-4089-BCC2-A62C7C2737F9}" destId="{93FE6C3B-C8F1-4416-85C9-A1B7E672E20B}" srcOrd="0" destOrd="0" presId="urn:microsoft.com/office/officeart/2005/8/layout/process4"/>
    <dgm:cxn modelId="{087155A7-6BA6-43F2-921E-D7F7681B1259}" srcId="{0AFEE065-672D-4703-ACA2-B05EF31D31A2}" destId="{B3A7A945-1818-48BF-A06E-DBE96A0C224A}" srcOrd="1" destOrd="0" parTransId="{DDDACACC-2325-429F-BBCF-E6B827B7E61D}" sibTransId="{FF5A9DD6-8D13-4FF9-91FB-94E7243EB89E}"/>
    <dgm:cxn modelId="{37D869AC-A898-4CE2-9ECA-C201B143F16F}" type="presOf" srcId="{B4F650D0-B549-4CB0-B024-C2420067223A}" destId="{DF34EED4-BCE6-45EF-9E56-9713D246E17D}" srcOrd="0" destOrd="0" presId="urn:microsoft.com/office/officeart/2005/8/layout/process4"/>
    <dgm:cxn modelId="{138053AD-1A41-464D-9A85-E218996D139B}" type="presOf" srcId="{0AFEE065-672D-4703-ACA2-B05EF31D31A2}" destId="{531E0BCA-BF7B-4682-B81B-49E230E30949}" srcOrd="0" destOrd="0" presId="urn:microsoft.com/office/officeart/2005/8/layout/process4"/>
    <dgm:cxn modelId="{7DCC6EB2-5F48-41E0-90A7-CD149F2F3F9E}" type="presOf" srcId="{4B1C0FBE-77F1-4976-85D1-089B245C9E8F}" destId="{E8FAFDEA-220F-49E0-B6E0-9A1CF884BB05}" srcOrd="0" destOrd="0" presId="urn:microsoft.com/office/officeart/2005/8/layout/process4"/>
    <dgm:cxn modelId="{693587B8-709A-4631-BC09-D6032280C701}" type="presOf" srcId="{47B72C2F-D87D-4BB2-915E-0C053182D63F}" destId="{B1E1D607-81FA-42B4-84B0-C030582F9E85}" srcOrd="0" destOrd="0" presId="urn:microsoft.com/office/officeart/2005/8/layout/process4"/>
    <dgm:cxn modelId="{55361DC5-5685-41C1-9026-B45E9BA80F77}" srcId="{0AFEE065-672D-4703-ACA2-B05EF31D31A2}" destId="{37248059-776C-4C99-B0D4-83867812AD9D}" srcOrd="8" destOrd="0" parTransId="{E2AE34C1-19F6-4406-93FC-F9131D400A77}" sibTransId="{02420153-FD23-47A6-B7A8-8F0EF68BFF5C}"/>
    <dgm:cxn modelId="{3ECFC5D2-4FF1-457B-BAC2-5B36B4EA159B}" srcId="{0AFEE065-672D-4703-ACA2-B05EF31D31A2}" destId="{96F585A3-44CD-4A7C-B553-7E2BD99F4892}" srcOrd="0" destOrd="0" parTransId="{0EBA01B9-9C2E-439A-8AB3-38BBD3071B25}" sibTransId="{B8F01FA8-D7A3-41BF-80A7-4B752CCD5784}"/>
    <dgm:cxn modelId="{EB1D5FDA-9D82-4BE1-999E-A5B59698891B}" srcId="{0AFEE065-672D-4703-ACA2-B05EF31D31A2}" destId="{47B72C2F-D87D-4BB2-915E-0C053182D63F}" srcOrd="5" destOrd="0" parTransId="{ED320344-9D85-40F9-B26E-417E5AF9ABE4}" sibTransId="{ABED104A-8FDB-4209-AF5C-1AF5181AAE96}"/>
    <dgm:cxn modelId="{EC92ADEF-71C5-401C-8E25-442BCD20C727}" type="presParOf" srcId="{531E0BCA-BF7B-4682-B81B-49E230E30949}" destId="{1C155178-7B7B-4FA7-857A-969CBA205068}" srcOrd="0" destOrd="0" presId="urn:microsoft.com/office/officeart/2005/8/layout/process4"/>
    <dgm:cxn modelId="{5A31D674-3C7E-432E-A747-E9BB445C8FCF}" type="presParOf" srcId="{1C155178-7B7B-4FA7-857A-969CBA205068}" destId="{4FFC45CA-7033-4840-AD00-BC60DA64DDC6}" srcOrd="0" destOrd="0" presId="urn:microsoft.com/office/officeart/2005/8/layout/process4"/>
    <dgm:cxn modelId="{F3CA1454-9933-417B-9DB7-6CF2D8B78A73}" type="presParOf" srcId="{531E0BCA-BF7B-4682-B81B-49E230E30949}" destId="{95D1B81F-2344-410D-888F-6C2312C1EA52}" srcOrd="1" destOrd="0" presId="urn:microsoft.com/office/officeart/2005/8/layout/process4"/>
    <dgm:cxn modelId="{3E9FFD10-B8BB-42BD-89C5-C33A059E018A}" type="presParOf" srcId="{531E0BCA-BF7B-4682-B81B-49E230E30949}" destId="{C4299E68-2BCC-4C98-A552-4A22E5C80F65}" srcOrd="2" destOrd="0" presId="urn:microsoft.com/office/officeart/2005/8/layout/process4"/>
    <dgm:cxn modelId="{A3F728E8-747A-45C4-8D76-26E969A8A35D}" type="presParOf" srcId="{C4299E68-2BCC-4C98-A552-4A22E5C80F65}" destId="{93FE6C3B-C8F1-4416-85C9-A1B7E672E20B}" srcOrd="0" destOrd="0" presId="urn:microsoft.com/office/officeart/2005/8/layout/process4"/>
    <dgm:cxn modelId="{1E4C9370-5465-4381-A7A2-68B560104B22}" type="presParOf" srcId="{531E0BCA-BF7B-4682-B81B-49E230E30949}" destId="{D2211F32-AFEF-4F0F-B168-340A59EF6A61}" srcOrd="3" destOrd="0" presId="urn:microsoft.com/office/officeart/2005/8/layout/process4"/>
    <dgm:cxn modelId="{E82D2D17-2131-4386-B7AF-512A5A7F4768}" type="presParOf" srcId="{531E0BCA-BF7B-4682-B81B-49E230E30949}" destId="{C520B814-BE79-43ED-86A3-1AB52716651A}" srcOrd="4" destOrd="0" presId="urn:microsoft.com/office/officeart/2005/8/layout/process4"/>
    <dgm:cxn modelId="{018BF178-5F0A-46A4-BBB1-5547303AB595}" type="presParOf" srcId="{C520B814-BE79-43ED-86A3-1AB52716651A}" destId="{E8FAFDEA-220F-49E0-B6E0-9A1CF884BB05}" srcOrd="0" destOrd="0" presId="urn:microsoft.com/office/officeart/2005/8/layout/process4"/>
    <dgm:cxn modelId="{A79C6271-5206-4131-BEB3-E640CCAB761F}" type="presParOf" srcId="{531E0BCA-BF7B-4682-B81B-49E230E30949}" destId="{1A8413B3-F897-499A-A10B-B5209E86BA60}" srcOrd="5" destOrd="0" presId="urn:microsoft.com/office/officeart/2005/8/layout/process4"/>
    <dgm:cxn modelId="{1AA04F91-58DE-4E64-BDB8-D5988C53171E}" type="presParOf" srcId="{531E0BCA-BF7B-4682-B81B-49E230E30949}" destId="{79086866-E0DD-4C28-8FCA-2471D803C7F8}" srcOrd="6" destOrd="0" presId="urn:microsoft.com/office/officeart/2005/8/layout/process4"/>
    <dgm:cxn modelId="{2C84AE29-B80F-4590-A257-3056D2B21D40}" type="presParOf" srcId="{79086866-E0DD-4C28-8FCA-2471D803C7F8}" destId="{B1E1D607-81FA-42B4-84B0-C030582F9E85}" srcOrd="0" destOrd="0" presId="urn:microsoft.com/office/officeart/2005/8/layout/process4"/>
    <dgm:cxn modelId="{2DEBC8ED-F4A0-4CA4-82ED-AD57F31B0A3F}" type="presParOf" srcId="{531E0BCA-BF7B-4682-B81B-49E230E30949}" destId="{86A25CF8-CCDA-402A-BCDE-5260EA2F9FED}" srcOrd="7" destOrd="0" presId="urn:microsoft.com/office/officeart/2005/8/layout/process4"/>
    <dgm:cxn modelId="{BE2D56E0-9982-434D-91E2-BE724177358C}" type="presParOf" srcId="{531E0BCA-BF7B-4682-B81B-49E230E30949}" destId="{EB912FA3-DEEC-4A3F-84D6-970EF0874999}" srcOrd="8" destOrd="0" presId="urn:microsoft.com/office/officeart/2005/8/layout/process4"/>
    <dgm:cxn modelId="{C93A4991-AC9C-4B8B-89C8-FF0EFB22D4BC}" type="presParOf" srcId="{EB912FA3-DEEC-4A3F-84D6-970EF0874999}" destId="{F071AE31-8421-4EA8-8A59-686344F3BB9B}" srcOrd="0" destOrd="0" presId="urn:microsoft.com/office/officeart/2005/8/layout/process4"/>
    <dgm:cxn modelId="{C7852DCC-365D-42CA-8FA1-039EF62A97AB}" type="presParOf" srcId="{531E0BCA-BF7B-4682-B81B-49E230E30949}" destId="{CC4AF984-05FA-44BA-86C4-3E76CE420B0F}" srcOrd="9" destOrd="0" presId="urn:microsoft.com/office/officeart/2005/8/layout/process4"/>
    <dgm:cxn modelId="{FAB86C76-145F-427D-BF54-C6BF3FCF5B9D}" type="presParOf" srcId="{531E0BCA-BF7B-4682-B81B-49E230E30949}" destId="{4957922B-2023-4E53-903D-C0AE6EF7AD97}" srcOrd="10" destOrd="0" presId="urn:microsoft.com/office/officeart/2005/8/layout/process4"/>
    <dgm:cxn modelId="{E8703351-0D30-44DB-AAB0-2CC05E75BAB2}" type="presParOf" srcId="{4957922B-2023-4E53-903D-C0AE6EF7AD97}" destId="{DF34EED4-BCE6-45EF-9E56-9713D246E17D}" srcOrd="0" destOrd="0" presId="urn:microsoft.com/office/officeart/2005/8/layout/process4"/>
    <dgm:cxn modelId="{D649797B-070A-44FE-BCC9-4C6CF044A5AF}" type="presParOf" srcId="{531E0BCA-BF7B-4682-B81B-49E230E30949}" destId="{F827B810-71E4-4D0D-8F9A-6386065C0201}" srcOrd="11" destOrd="0" presId="urn:microsoft.com/office/officeart/2005/8/layout/process4"/>
    <dgm:cxn modelId="{16AAAC03-D408-4645-8C4E-7550B1E78BBD}" type="presParOf" srcId="{531E0BCA-BF7B-4682-B81B-49E230E30949}" destId="{9694F587-03B0-4F0C-96F3-3B2C1F751954}" srcOrd="12" destOrd="0" presId="urn:microsoft.com/office/officeart/2005/8/layout/process4"/>
    <dgm:cxn modelId="{475A9BA0-D13A-49A0-B010-3EFB1F675249}" type="presParOf" srcId="{9694F587-03B0-4F0C-96F3-3B2C1F751954}" destId="{4EBEC99F-EF66-4E7C-96F0-37BE46C291E0}" srcOrd="0" destOrd="0" presId="urn:microsoft.com/office/officeart/2005/8/layout/process4"/>
    <dgm:cxn modelId="{3F152D98-204F-48E5-97A4-0A9F82034F8C}" type="presParOf" srcId="{531E0BCA-BF7B-4682-B81B-49E230E30949}" destId="{378CBD6B-45BA-49D6-BDE2-9AD417D82DD8}" srcOrd="13" destOrd="0" presId="urn:microsoft.com/office/officeart/2005/8/layout/process4"/>
    <dgm:cxn modelId="{C0CBC6F5-019B-4402-A17F-7E9CB8827841}" type="presParOf" srcId="{531E0BCA-BF7B-4682-B81B-49E230E30949}" destId="{E2566E08-3DFA-40E8-8B7C-38AEFA6C1039}" srcOrd="14" destOrd="0" presId="urn:microsoft.com/office/officeart/2005/8/layout/process4"/>
    <dgm:cxn modelId="{C6E07CFE-2A75-483A-A962-7F1E31D56FD5}" type="presParOf" srcId="{E2566E08-3DFA-40E8-8B7C-38AEFA6C1039}" destId="{8605FB9D-FE69-4B85-B81B-709F5B87E402}" srcOrd="0" destOrd="0" presId="urn:microsoft.com/office/officeart/2005/8/layout/process4"/>
    <dgm:cxn modelId="{41352EEA-196B-4C44-B0BE-7CC0F3C21AD1}" type="presParOf" srcId="{531E0BCA-BF7B-4682-B81B-49E230E30949}" destId="{C452B266-2B61-48BE-A74D-48EA3B31A632}" srcOrd="15" destOrd="0" presId="urn:microsoft.com/office/officeart/2005/8/layout/process4"/>
    <dgm:cxn modelId="{CD59A71E-3BDD-43B8-98EB-75E520C004F8}" type="presParOf" srcId="{531E0BCA-BF7B-4682-B81B-49E230E30949}" destId="{B60DACB2-266F-4938-BD69-E43CEF3A56DA}" srcOrd="16" destOrd="0" presId="urn:microsoft.com/office/officeart/2005/8/layout/process4"/>
    <dgm:cxn modelId="{9E6F11C3-6E79-43C0-9B64-C8BCEA5C2E09}" type="presParOf" srcId="{B60DACB2-266F-4938-BD69-E43CEF3A56DA}" destId="{7AD25319-76CE-4E67-85C5-3F94B3E5C62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C45CA-7033-4840-AD00-BC60DA64DDC6}">
      <dsp:nvSpPr>
        <dsp:cNvPr id="0" name=""/>
        <dsp:cNvSpPr/>
      </dsp:nvSpPr>
      <dsp:spPr>
        <a:xfrm>
          <a:off x="0" y="4632955"/>
          <a:ext cx="3848351" cy="380130"/>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Calcination (&gt;98% TREO)</a:t>
          </a:r>
          <a:endParaRPr lang="en-US" sz="1800" b="1" kern="1200" dirty="0">
            <a:solidFill>
              <a:schemeClr val="tx1"/>
            </a:solidFill>
          </a:endParaRPr>
        </a:p>
      </dsp:txBody>
      <dsp:txXfrm>
        <a:off x="0" y="4632955"/>
        <a:ext cx="3848351" cy="380130"/>
      </dsp:txXfrm>
    </dsp:sp>
    <dsp:sp modelId="{93FE6C3B-C8F1-4416-85C9-A1B7E672E20B}">
      <dsp:nvSpPr>
        <dsp:cNvPr id="0" name=""/>
        <dsp:cNvSpPr/>
      </dsp:nvSpPr>
      <dsp:spPr>
        <a:xfrm rot="10800000">
          <a:off x="0" y="4054017"/>
          <a:ext cx="3848351" cy="584640"/>
        </a:xfrm>
        <a:prstGeom prst="upArrowCallou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REE-precipitation</a:t>
          </a:r>
          <a:endParaRPr lang="en-US" sz="1800" b="1" kern="1200" dirty="0">
            <a:solidFill>
              <a:schemeClr val="tx1"/>
            </a:solidFill>
          </a:endParaRPr>
        </a:p>
      </dsp:txBody>
      <dsp:txXfrm rot="10800000">
        <a:off x="0" y="4054017"/>
        <a:ext cx="3848351" cy="379882"/>
      </dsp:txXfrm>
    </dsp:sp>
    <dsp:sp modelId="{E8FAFDEA-220F-49E0-B6E0-9A1CF884BB05}">
      <dsp:nvSpPr>
        <dsp:cNvPr id="0" name=""/>
        <dsp:cNvSpPr/>
      </dsp:nvSpPr>
      <dsp:spPr>
        <a:xfrm rot="10800000">
          <a:off x="0" y="3475078"/>
          <a:ext cx="3848351" cy="584640"/>
        </a:xfrm>
        <a:prstGeom prst="upArrowCallou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Th and U removal</a:t>
          </a:r>
          <a:endParaRPr lang="en-US" sz="1800" b="1" kern="1200" dirty="0">
            <a:solidFill>
              <a:schemeClr val="tx1"/>
            </a:solidFill>
          </a:endParaRPr>
        </a:p>
      </dsp:txBody>
      <dsp:txXfrm rot="10800000">
        <a:off x="0" y="3475078"/>
        <a:ext cx="3848351" cy="379882"/>
      </dsp:txXfrm>
    </dsp:sp>
    <dsp:sp modelId="{B1E1D607-81FA-42B4-84B0-C030582F9E85}">
      <dsp:nvSpPr>
        <dsp:cNvPr id="0" name=""/>
        <dsp:cNvSpPr/>
      </dsp:nvSpPr>
      <dsp:spPr>
        <a:xfrm rot="10800000">
          <a:off x="0" y="2896140"/>
          <a:ext cx="3848351" cy="584640"/>
        </a:xfrm>
        <a:prstGeom prst="upArrowCallou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Water leach and impurity removal</a:t>
          </a:r>
          <a:endParaRPr lang="en-US" sz="1800" b="1" kern="1200" dirty="0">
            <a:solidFill>
              <a:schemeClr val="tx1"/>
            </a:solidFill>
          </a:endParaRPr>
        </a:p>
      </dsp:txBody>
      <dsp:txXfrm rot="10800000">
        <a:off x="0" y="2896140"/>
        <a:ext cx="3848351" cy="379882"/>
      </dsp:txXfrm>
    </dsp:sp>
    <dsp:sp modelId="{F071AE31-8421-4EA8-8A59-686344F3BB9B}">
      <dsp:nvSpPr>
        <dsp:cNvPr id="0" name=""/>
        <dsp:cNvSpPr/>
      </dsp:nvSpPr>
      <dsp:spPr>
        <a:xfrm rot="10800000">
          <a:off x="0" y="2317202"/>
          <a:ext cx="3848351" cy="584640"/>
        </a:xfrm>
        <a:prstGeom prst="upArrowCallou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Acid Bake</a:t>
          </a:r>
          <a:endParaRPr lang="en-US" sz="1800" b="1" kern="1200" dirty="0">
            <a:solidFill>
              <a:schemeClr val="tx1"/>
            </a:solidFill>
          </a:endParaRPr>
        </a:p>
      </dsp:txBody>
      <dsp:txXfrm rot="10800000">
        <a:off x="0" y="2317202"/>
        <a:ext cx="3848351" cy="379882"/>
      </dsp:txXfrm>
    </dsp:sp>
    <dsp:sp modelId="{DF34EED4-BCE6-45EF-9E56-9713D246E17D}">
      <dsp:nvSpPr>
        <dsp:cNvPr id="0" name=""/>
        <dsp:cNvSpPr/>
      </dsp:nvSpPr>
      <dsp:spPr>
        <a:xfrm rot="10800000">
          <a:off x="0" y="1738264"/>
          <a:ext cx="3848351" cy="584640"/>
        </a:xfrm>
        <a:prstGeom prst="upArrowCallou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Flotation</a:t>
          </a:r>
          <a:endParaRPr lang="en-US" sz="1800" b="1" kern="1200" dirty="0">
            <a:solidFill>
              <a:schemeClr val="tx1"/>
            </a:solidFill>
          </a:endParaRPr>
        </a:p>
      </dsp:txBody>
      <dsp:txXfrm rot="10800000">
        <a:off x="0" y="1738264"/>
        <a:ext cx="3848351" cy="379882"/>
      </dsp:txXfrm>
    </dsp:sp>
    <dsp:sp modelId="{4EBEC99F-EF66-4E7C-96F0-37BE46C291E0}">
      <dsp:nvSpPr>
        <dsp:cNvPr id="0" name=""/>
        <dsp:cNvSpPr/>
      </dsp:nvSpPr>
      <dsp:spPr>
        <a:xfrm rot="10800000">
          <a:off x="0" y="1159325"/>
          <a:ext cx="3848351" cy="584640"/>
        </a:xfrm>
        <a:prstGeom prst="upArrowCallou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Milling</a:t>
          </a:r>
          <a:endParaRPr lang="en-US" sz="1800" b="1" kern="1200" dirty="0">
            <a:solidFill>
              <a:schemeClr val="tx1"/>
            </a:solidFill>
          </a:endParaRPr>
        </a:p>
      </dsp:txBody>
      <dsp:txXfrm rot="10800000">
        <a:off x="0" y="1159325"/>
        <a:ext cx="3848351" cy="379882"/>
      </dsp:txXfrm>
    </dsp:sp>
    <dsp:sp modelId="{8605FB9D-FE69-4B85-B81B-709F5B87E402}">
      <dsp:nvSpPr>
        <dsp:cNvPr id="0" name=""/>
        <dsp:cNvSpPr/>
      </dsp:nvSpPr>
      <dsp:spPr>
        <a:xfrm rot="10800000">
          <a:off x="0" y="580387"/>
          <a:ext cx="3848351" cy="584640"/>
        </a:xfrm>
        <a:prstGeom prst="upArrowCallou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Crushing</a:t>
          </a:r>
          <a:endParaRPr lang="en-US" sz="1800" b="1" kern="1200" dirty="0">
            <a:solidFill>
              <a:schemeClr val="tx1"/>
            </a:solidFill>
          </a:endParaRPr>
        </a:p>
      </dsp:txBody>
      <dsp:txXfrm rot="10800000">
        <a:off x="0" y="580387"/>
        <a:ext cx="3848351" cy="379882"/>
      </dsp:txXfrm>
    </dsp:sp>
    <dsp:sp modelId="{7AD25319-76CE-4E67-85C5-3F94B3E5C62F}">
      <dsp:nvSpPr>
        <dsp:cNvPr id="0" name=""/>
        <dsp:cNvSpPr/>
      </dsp:nvSpPr>
      <dsp:spPr>
        <a:xfrm rot="10800000">
          <a:off x="0" y="1449"/>
          <a:ext cx="3848351" cy="584640"/>
        </a:xfrm>
        <a:prstGeom prst="upArrowCallou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Mining 2.1 Mt/a</a:t>
          </a:r>
        </a:p>
      </dsp:txBody>
      <dsp:txXfrm rot="10800000">
        <a:off x="0" y="1449"/>
        <a:ext cx="3848351" cy="3798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87F4F55-F0C5-437D-B8EE-72F9AB8FFB2C}"/>
              </a:ext>
            </a:extLst>
          </p:cNvPr>
          <p:cNvSpPr>
            <a:spLocks noGrp="1"/>
          </p:cNvSpPr>
          <p:nvPr>
            <p:ph type="ftr" sz="quarter" idx="2"/>
          </p:nvPr>
        </p:nvSpPr>
        <p:spPr>
          <a:xfrm>
            <a:off x="0" y="6456612"/>
            <a:ext cx="4301543" cy="341063"/>
          </a:xfrm>
          <a:prstGeom prst="rect">
            <a:avLst/>
          </a:prstGeom>
        </p:spPr>
        <p:txBody>
          <a:bodyPr vert="horz" lIns="93177" tIns="46589" rIns="93177" bIns="46589"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85E67457-26F0-4959-A5AF-75C9C5EDC060}"/>
              </a:ext>
            </a:extLst>
          </p:cNvPr>
          <p:cNvSpPr>
            <a:spLocks noGrp="1"/>
          </p:cNvSpPr>
          <p:nvPr>
            <p:ph type="sldNum" sz="quarter" idx="3"/>
          </p:nvPr>
        </p:nvSpPr>
        <p:spPr>
          <a:xfrm>
            <a:off x="5622798" y="6456612"/>
            <a:ext cx="4301543" cy="341063"/>
          </a:xfrm>
          <a:prstGeom prst="rect">
            <a:avLst/>
          </a:prstGeom>
        </p:spPr>
        <p:txBody>
          <a:bodyPr vert="horz" lIns="93177" tIns="46589" rIns="93177" bIns="46589" rtlCol="0" anchor="b"/>
          <a:lstStyle>
            <a:lvl1pPr algn="r">
              <a:defRPr sz="1200"/>
            </a:lvl1pPr>
          </a:lstStyle>
          <a:p>
            <a:fld id="{F9FC53D9-256F-41A6-A780-4AC29CAEBD4F}" type="slidenum">
              <a:rPr lang="en-CA" smtClean="0"/>
              <a:t>‹#›</a:t>
            </a:fld>
            <a:endParaRPr lang="en-CA"/>
          </a:p>
        </p:txBody>
      </p:sp>
    </p:spTree>
    <p:extLst>
      <p:ext uri="{BB962C8B-B14F-4D97-AF65-F5344CB8AC3E}">
        <p14:creationId xmlns:p14="http://schemas.microsoft.com/office/powerpoint/2010/main" val="1434423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41458"/>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5623373" y="0"/>
            <a:ext cx="4301543" cy="341458"/>
          </a:xfrm>
          <a:prstGeom prst="rect">
            <a:avLst/>
          </a:prstGeom>
        </p:spPr>
        <p:txBody>
          <a:bodyPr vert="horz" lIns="93177" tIns="46589" rIns="93177" bIns="46589" rtlCol="0"/>
          <a:lstStyle>
            <a:lvl1pPr algn="r">
              <a:defRPr sz="1200"/>
            </a:lvl1pPr>
          </a:lstStyle>
          <a:p>
            <a:fld id="{0467F2C2-AF12-4D54-9A9C-30565B7DC58F}" type="datetimeFigureOut">
              <a:rPr lang="en-CA" smtClean="0"/>
              <a:t>2025-07-28</a:t>
            </a:fld>
            <a:endParaRPr lang="en-CA"/>
          </a:p>
        </p:txBody>
      </p:sp>
      <p:sp>
        <p:nvSpPr>
          <p:cNvPr id="4" name="Slide Image Placeholder 3"/>
          <p:cNvSpPr>
            <a:spLocks noGrp="1" noRot="1" noChangeAspect="1"/>
          </p:cNvSpPr>
          <p:nvPr>
            <p:ph type="sldImg" idx="2"/>
          </p:nvPr>
        </p:nvSpPr>
        <p:spPr>
          <a:xfrm>
            <a:off x="2925763" y="849313"/>
            <a:ext cx="4075112" cy="2293937"/>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992664" y="3271382"/>
            <a:ext cx="7941310" cy="2676584"/>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456218"/>
            <a:ext cx="4301543" cy="341457"/>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5623373" y="6456218"/>
            <a:ext cx="4301543" cy="341457"/>
          </a:xfrm>
          <a:prstGeom prst="rect">
            <a:avLst/>
          </a:prstGeom>
        </p:spPr>
        <p:txBody>
          <a:bodyPr vert="horz" lIns="93177" tIns="46589" rIns="93177" bIns="46589" rtlCol="0" anchor="b"/>
          <a:lstStyle>
            <a:lvl1pPr algn="r">
              <a:defRPr sz="1200"/>
            </a:lvl1pPr>
          </a:lstStyle>
          <a:p>
            <a:fld id="{9960F8AE-D3EF-4C73-94AD-695F8F76E165}" type="slidenum">
              <a:rPr lang="en-CA" smtClean="0"/>
              <a:t>‹#›</a:t>
            </a:fld>
            <a:endParaRPr lang="en-CA"/>
          </a:p>
        </p:txBody>
      </p:sp>
    </p:spTree>
    <p:extLst>
      <p:ext uri="{BB962C8B-B14F-4D97-AF65-F5344CB8AC3E}">
        <p14:creationId xmlns:p14="http://schemas.microsoft.com/office/powerpoint/2010/main" val="145645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960F8AE-D3EF-4C73-94AD-695F8F76E165}" type="slidenum">
              <a:rPr lang="en-CA" smtClean="0"/>
              <a:t>3</a:t>
            </a:fld>
            <a:endParaRPr lang="en-CA"/>
          </a:p>
        </p:txBody>
      </p:sp>
    </p:spTree>
    <p:extLst>
      <p:ext uri="{BB962C8B-B14F-4D97-AF65-F5344CB8AC3E}">
        <p14:creationId xmlns:p14="http://schemas.microsoft.com/office/powerpoint/2010/main" val="904030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9960F8AE-D3EF-4C73-94AD-695F8F76E165}" type="slidenum">
              <a:rPr lang="en-CA" smtClean="0"/>
              <a:t>22</a:t>
            </a:fld>
            <a:endParaRPr lang="en-CA"/>
          </a:p>
        </p:txBody>
      </p:sp>
    </p:spTree>
    <p:extLst>
      <p:ext uri="{BB962C8B-B14F-4D97-AF65-F5344CB8AC3E}">
        <p14:creationId xmlns:p14="http://schemas.microsoft.com/office/powerpoint/2010/main" val="4248125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960F8AE-D3EF-4C73-94AD-695F8F76E165}" type="slidenum">
              <a:rPr lang="en-CA" smtClean="0"/>
              <a:t>23</a:t>
            </a:fld>
            <a:endParaRPr lang="en-CA"/>
          </a:p>
        </p:txBody>
      </p:sp>
    </p:spTree>
    <p:extLst>
      <p:ext uri="{BB962C8B-B14F-4D97-AF65-F5344CB8AC3E}">
        <p14:creationId xmlns:p14="http://schemas.microsoft.com/office/powerpoint/2010/main" val="3578214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9960F8AE-D3EF-4C73-94AD-695F8F76E165}" type="slidenum">
              <a:rPr lang="en-CA" smtClean="0"/>
              <a:t>4</a:t>
            </a:fld>
            <a:endParaRPr lang="en-CA"/>
          </a:p>
        </p:txBody>
      </p:sp>
    </p:spTree>
    <p:extLst>
      <p:ext uri="{BB962C8B-B14F-4D97-AF65-F5344CB8AC3E}">
        <p14:creationId xmlns:p14="http://schemas.microsoft.com/office/powerpoint/2010/main" val="665527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960F8AE-D3EF-4C73-94AD-695F8F76E165}" type="slidenum">
              <a:rPr lang="en-CA" smtClean="0"/>
              <a:t>5</a:t>
            </a:fld>
            <a:endParaRPr lang="en-CA"/>
          </a:p>
        </p:txBody>
      </p:sp>
    </p:spTree>
    <p:extLst>
      <p:ext uri="{BB962C8B-B14F-4D97-AF65-F5344CB8AC3E}">
        <p14:creationId xmlns:p14="http://schemas.microsoft.com/office/powerpoint/2010/main" val="446301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960F8AE-D3EF-4C73-94AD-695F8F76E165}" type="slidenum">
              <a:rPr lang="en-CA" smtClean="0"/>
              <a:t>8</a:t>
            </a:fld>
            <a:endParaRPr lang="en-CA"/>
          </a:p>
        </p:txBody>
      </p:sp>
    </p:spTree>
    <p:extLst>
      <p:ext uri="{BB962C8B-B14F-4D97-AF65-F5344CB8AC3E}">
        <p14:creationId xmlns:p14="http://schemas.microsoft.com/office/powerpoint/2010/main" val="1347744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960F8AE-D3EF-4C73-94AD-695F8F76E165}" type="slidenum">
              <a:rPr lang="en-CA" smtClean="0"/>
              <a:t>9</a:t>
            </a:fld>
            <a:endParaRPr lang="en-CA"/>
          </a:p>
        </p:txBody>
      </p:sp>
    </p:spTree>
    <p:extLst>
      <p:ext uri="{BB962C8B-B14F-4D97-AF65-F5344CB8AC3E}">
        <p14:creationId xmlns:p14="http://schemas.microsoft.com/office/powerpoint/2010/main" val="164613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60F8AE-D3EF-4C73-94AD-695F8F76E165}" type="slidenum">
              <a:rPr lang="en-CA" smtClean="0"/>
              <a:t>11</a:t>
            </a:fld>
            <a:endParaRPr lang="en-CA"/>
          </a:p>
        </p:txBody>
      </p:sp>
    </p:spTree>
    <p:extLst>
      <p:ext uri="{BB962C8B-B14F-4D97-AF65-F5344CB8AC3E}">
        <p14:creationId xmlns:p14="http://schemas.microsoft.com/office/powerpoint/2010/main" val="3553516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60F8AE-D3EF-4C73-94AD-695F8F76E165}" type="slidenum">
              <a:rPr lang="en-CA" smtClean="0"/>
              <a:t>13</a:t>
            </a:fld>
            <a:endParaRPr lang="en-CA"/>
          </a:p>
        </p:txBody>
      </p:sp>
    </p:spTree>
    <p:extLst>
      <p:ext uri="{BB962C8B-B14F-4D97-AF65-F5344CB8AC3E}">
        <p14:creationId xmlns:p14="http://schemas.microsoft.com/office/powerpoint/2010/main" val="49589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9960F8AE-D3EF-4C73-94AD-695F8F76E165}" type="slidenum">
              <a:rPr lang="en-CA" smtClean="0"/>
              <a:t>15</a:t>
            </a:fld>
            <a:endParaRPr lang="en-CA"/>
          </a:p>
        </p:txBody>
      </p:sp>
    </p:spTree>
    <p:extLst>
      <p:ext uri="{BB962C8B-B14F-4D97-AF65-F5344CB8AC3E}">
        <p14:creationId xmlns:p14="http://schemas.microsoft.com/office/powerpoint/2010/main" val="1167927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60F8AE-D3EF-4C73-94AD-695F8F76E165}" type="slidenum">
              <a:rPr lang="en-CA" smtClean="0"/>
              <a:t>16</a:t>
            </a:fld>
            <a:endParaRPr lang="en-CA"/>
          </a:p>
        </p:txBody>
      </p:sp>
    </p:spTree>
    <p:extLst>
      <p:ext uri="{BB962C8B-B14F-4D97-AF65-F5344CB8AC3E}">
        <p14:creationId xmlns:p14="http://schemas.microsoft.com/office/powerpoint/2010/main" val="1194909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976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p:cNvSpPr>
            <a:spLocks noGrp="1"/>
          </p:cNvSpPr>
          <p:nvPr>
            <p:ph type="sldNum" sz="quarter" idx="12"/>
          </p:nvPr>
        </p:nvSpPr>
        <p:spPr>
          <a:xfrm>
            <a:off x="8627797" y="6453337"/>
            <a:ext cx="2844800" cy="365125"/>
          </a:xfrm>
        </p:spPr>
        <p:txBody>
          <a:bodyPr/>
          <a:lstStyle>
            <a:lvl1pPr>
              <a:defRPr>
                <a:solidFill>
                  <a:schemeClr val="bg1"/>
                </a:solidFill>
              </a:defRPr>
            </a:lvl1pPr>
          </a:lstStyle>
          <a:p>
            <a:fld id="{2AC53920-0CEE-4AE7-BB7C-51F83B495170}" type="slidenum">
              <a:rPr lang="en-CA" smtClean="0"/>
              <a:pPr/>
              <a:t>‹#›</a:t>
            </a:fld>
            <a:endParaRPr lang="en-CA" dirty="0"/>
          </a:p>
        </p:txBody>
      </p:sp>
    </p:spTree>
    <p:extLst>
      <p:ext uri="{BB962C8B-B14F-4D97-AF65-F5344CB8AC3E}">
        <p14:creationId xmlns:p14="http://schemas.microsoft.com/office/powerpoint/2010/main" val="855656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468E98-A079-41BE-B222-4D10C8290FC6}"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F08C4-76AE-4BB1-88EC-DF8FFD6AE9C0}" type="slidenum">
              <a:rPr lang="en-US" smtClean="0"/>
              <a:t>‹#›</a:t>
            </a:fld>
            <a:endParaRPr lang="en-US"/>
          </a:p>
        </p:txBody>
      </p:sp>
    </p:spTree>
    <p:extLst>
      <p:ext uri="{BB962C8B-B14F-4D97-AF65-F5344CB8AC3E}">
        <p14:creationId xmlns:p14="http://schemas.microsoft.com/office/powerpoint/2010/main" val="1227517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1D0CD53-D985-4ED5-80C9-CDD0AFA82C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92000" cy="6857999"/>
          </a:xfrm>
          <a:prstGeom prst="rect">
            <a:avLst/>
          </a:prstGeom>
        </p:spPr>
      </p:pic>
      <p:pic>
        <p:nvPicPr>
          <p:cNvPr id="8" name="Picture 7">
            <a:extLst>
              <a:ext uri="{FF2B5EF4-FFF2-40B4-BE49-F238E27FC236}">
                <a16:creationId xmlns:a16="http://schemas.microsoft.com/office/drawing/2014/main" id="{B8D5C7A0-DF35-4A63-9E53-313767C97C5C}"/>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11684"/>
          <a:stretch/>
        </p:blipFill>
        <p:spPr>
          <a:xfrm>
            <a:off x="2" y="-1"/>
            <a:ext cx="12191999" cy="2461681"/>
          </a:xfrm>
          <a:prstGeom prst="rect">
            <a:avLst/>
          </a:prstGeom>
        </p:spPr>
      </p:pic>
      <p:pic>
        <p:nvPicPr>
          <p:cNvPr id="10" name="Picture 9" descr="A person standing in front of a mountain&#10;&#10;Description generated with high confidence">
            <a:extLst>
              <a:ext uri="{FF2B5EF4-FFF2-40B4-BE49-F238E27FC236}">
                <a16:creationId xmlns:a16="http://schemas.microsoft.com/office/drawing/2014/main" id="{F55B00E4-58A7-49BC-A8B0-D03B5083563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593570" y="71502"/>
            <a:ext cx="6694516" cy="2218919"/>
          </a:xfrm>
          <a:prstGeom prst="rect">
            <a:avLst/>
          </a:prstGeom>
        </p:spPr>
      </p:pic>
    </p:spTree>
    <p:extLst>
      <p:ext uri="{BB962C8B-B14F-4D97-AF65-F5344CB8AC3E}">
        <p14:creationId xmlns:p14="http://schemas.microsoft.com/office/powerpoint/2010/main" val="684949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155E79FB-2E2B-4C13-8F4D-1AF7ABA7213A}"/>
              </a:ext>
            </a:extLst>
          </p:cNvPr>
          <p:cNvSpPr txBox="1">
            <a:spLocks/>
          </p:cNvSpPr>
          <p:nvPr userDrawn="1"/>
        </p:nvSpPr>
        <p:spPr>
          <a:xfrm>
            <a:off x="4336476" y="634160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CA" sz="1050" dirty="0">
              <a:latin typeface="MicrogrammaDBolExt" panose="020E0907030506060204" pitchFamily="34" charset="0"/>
            </a:endParaRP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val="0"/>
              </a:ext>
            </a:extLst>
          </a:blip>
          <a:srcRect l="3527" t="3175" r="65295" b="2393"/>
          <a:stretch/>
        </p:blipFill>
        <p:spPr>
          <a:xfrm flipH="1">
            <a:off x="11584441" y="0"/>
            <a:ext cx="504863" cy="719191"/>
          </a:xfrm>
          <a:prstGeom prst="rect">
            <a:avLst/>
          </a:prstGeom>
        </p:spPr>
      </p:pic>
      <p:pic>
        <p:nvPicPr>
          <p:cNvPr id="4" name="Picture 3"/>
          <p:cNvPicPr>
            <a:picLocks noChangeAspect="1"/>
          </p:cNvPicPr>
          <p:nvPr userDrawn="1"/>
        </p:nvPicPr>
        <p:blipFill rotWithShape="1">
          <a:blip r:embed="rId3"/>
          <a:srcRect l="37687" t="28370" r="5289" b="50994"/>
          <a:stretch/>
        </p:blipFill>
        <p:spPr>
          <a:xfrm>
            <a:off x="0" y="6569281"/>
            <a:ext cx="1697312" cy="288719"/>
          </a:xfrm>
          <a:prstGeom prst="rect">
            <a:avLst/>
          </a:prstGeom>
        </p:spPr>
      </p:pic>
      <p:sp>
        <p:nvSpPr>
          <p:cNvPr id="6" name="TextBox 5"/>
          <p:cNvSpPr txBox="1"/>
          <p:nvPr userDrawn="1"/>
        </p:nvSpPr>
        <p:spPr>
          <a:xfrm>
            <a:off x="11408476" y="656881"/>
            <a:ext cx="1109609" cy="261610"/>
          </a:xfrm>
          <a:prstGeom prst="rect">
            <a:avLst/>
          </a:prstGeom>
          <a:noFill/>
        </p:spPr>
        <p:txBody>
          <a:bodyPr wrap="square" rtlCol="0">
            <a:spAutoFit/>
          </a:bodyPr>
          <a:lstStyle/>
          <a:p>
            <a:r>
              <a:rPr lang="de-DE" sz="1100" b="0" dirty="0">
                <a:latin typeface="Humnst777 BlkCn BT" panose="020B0803030504020204" pitchFamily="34" charset="0"/>
              </a:rPr>
              <a:t>TSX-V:NMI</a:t>
            </a:r>
            <a:endParaRPr lang="en-US" sz="1100" b="0" dirty="0">
              <a:latin typeface="Humnst777 BlkCn BT" panose="020B0803030504020204" pitchFamily="34" charset="0"/>
            </a:endParaRPr>
          </a:p>
        </p:txBody>
      </p:sp>
    </p:spTree>
    <p:extLst>
      <p:ext uri="{BB962C8B-B14F-4D97-AF65-F5344CB8AC3E}">
        <p14:creationId xmlns:p14="http://schemas.microsoft.com/office/powerpoint/2010/main" val="186457724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83494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76391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8734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184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97E1-0D44-4C41-BE5D-CB8CA30B8435}"/>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009616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280518522"/>
      </p:ext>
    </p:extLst>
  </p:cSld>
  <p:clrMapOvr>
    <a:masterClrMapping/>
  </p:clrMapOvr>
  <p:transition spd="slow" advClick="0" advTm="15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2479119"/>
      </p:ext>
    </p:extLst>
  </p:cSld>
  <p:clrMap bg1="lt1" tx1="dk1" bg2="lt2" tx2="dk2" accent1="accent1" accent2="accent2" accent3="accent3" accent4="accent4" accent5="accent5" accent6="accent6" hlink="hlink" folHlink="folHlink"/>
  <p:sldLayoutIdLst>
    <p:sldLayoutId id="2147483711" r:id="rId1"/>
    <p:sldLayoutId id="2147483714" r:id="rId2"/>
    <p:sldLayoutId id="2147483705" r:id="rId3"/>
    <p:sldLayoutId id="2147483706" r:id="rId4"/>
    <p:sldLayoutId id="2147483707" r:id="rId5"/>
    <p:sldLayoutId id="2147483708" r:id="rId6"/>
    <p:sldLayoutId id="2147483709" r:id="rId7"/>
    <p:sldLayoutId id="2147483710" r:id="rId8"/>
    <p:sldLayoutId id="2147483712" r:id="rId9"/>
    <p:sldLayoutId id="2147483715" r:id="rId10"/>
    <p:sldLayoutId id="21474837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0.emf"/><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tiff"/><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7.emf"/><Relationship Id="rId4" Type="http://schemas.openxmlformats.org/officeDocument/2006/relationships/image" Target="../media/image46.emf"/></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val="0"/>
              </a:ext>
            </a:extLst>
          </a:blip>
          <a:srcRect t="10574" b="14183"/>
          <a:stretch/>
        </p:blipFill>
        <p:spPr>
          <a:xfrm>
            <a:off x="14365" y="-12191"/>
            <a:ext cx="12192000" cy="6870191"/>
          </a:xfrm>
          <a:prstGeom prst="rect">
            <a:avLst/>
          </a:prstGeom>
        </p:spPr>
      </p:pic>
      <p:sp>
        <p:nvSpPr>
          <p:cNvPr id="8" name="Rectangle 2">
            <a:extLst>
              <a:ext uri="{FF2B5EF4-FFF2-40B4-BE49-F238E27FC236}">
                <a16:creationId xmlns:a16="http://schemas.microsoft.com/office/drawing/2014/main" id="{463E1BD4-B477-4DBA-B6A2-51CA5D544754}"/>
              </a:ext>
            </a:extLst>
          </p:cNvPr>
          <p:cNvSpPr txBox="1">
            <a:spLocks noChangeArrowheads="1"/>
          </p:cNvSpPr>
          <p:nvPr/>
        </p:nvSpPr>
        <p:spPr>
          <a:xfrm>
            <a:off x="1524000" y="5025005"/>
            <a:ext cx="9144000" cy="6705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CA" sz="1200" dirty="0">
              <a:solidFill>
                <a:srgbClr val="002060"/>
              </a:solidFill>
              <a:latin typeface="+mn-lt"/>
            </a:endParaRPr>
          </a:p>
        </p:txBody>
      </p:sp>
      <p:sp>
        <p:nvSpPr>
          <p:cNvPr id="2" name="TextBox 1"/>
          <p:cNvSpPr txBox="1"/>
          <p:nvPr/>
        </p:nvSpPr>
        <p:spPr>
          <a:xfrm>
            <a:off x="38429" y="6453665"/>
            <a:ext cx="1138453" cy="369332"/>
          </a:xfrm>
          <a:prstGeom prst="rect">
            <a:avLst/>
          </a:prstGeom>
          <a:noFill/>
        </p:spPr>
        <p:txBody>
          <a:bodyPr wrap="none" rtlCol="0">
            <a:spAutoFit/>
          </a:bodyPr>
          <a:lstStyle/>
          <a:p>
            <a:r>
              <a:rPr lang="de-DE" dirty="0"/>
              <a:t>June 2025</a:t>
            </a:r>
            <a:endParaRPr lang="en-US" dirty="0"/>
          </a:p>
        </p:txBody>
      </p:sp>
      <p:sp>
        <p:nvSpPr>
          <p:cNvPr id="3" name="TextBox 2"/>
          <p:cNvSpPr txBox="1"/>
          <p:nvPr/>
        </p:nvSpPr>
        <p:spPr>
          <a:xfrm>
            <a:off x="38429" y="0"/>
            <a:ext cx="2167901" cy="830997"/>
          </a:xfrm>
          <a:prstGeom prst="rect">
            <a:avLst/>
          </a:prstGeom>
          <a:noFill/>
        </p:spPr>
        <p:txBody>
          <a:bodyPr wrap="none" rtlCol="0">
            <a:spAutoFit/>
          </a:bodyPr>
          <a:lstStyle/>
          <a:p>
            <a:r>
              <a:rPr lang="de-DE" sz="2400" b="1" dirty="0"/>
              <a:t>TSX-V: NMI</a:t>
            </a:r>
          </a:p>
          <a:p>
            <a:r>
              <a:rPr lang="de-DE" sz="2400" b="1" dirty="0"/>
              <a:t>OTCQB: NMREF</a:t>
            </a:r>
            <a:endParaRPr lang="en-US" sz="2400" b="1"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32959" y="-41562"/>
            <a:ext cx="4891329" cy="3067395"/>
          </a:xfrm>
          <a:prstGeom prst="rect">
            <a:avLst/>
          </a:prstGeom>
        </p:spPr>
      </p:pic>
      <p:sp>
        <p:nvSpPr>
          <p:cNvPr id="5" name="Rectangle 2">
            <a:extLst>
              <a:ext uri="{FF2B5EF4-FFF2-40B4-BE49-F238E27FC236}">
                <a16:creationId xmlns:a16="http://schemas.microsoft.com/office/drawing/2014/main" id="{F1E01E6A-AE18-95BD-D64C-E0790BB6A0DA}"/>
              </a:ext>
            </a:extLst>
          </p:cNvPr>
          <p:cNvSpPr txBox="1">
            <a:spLocks noChangeArrowheads="1"/>
          </p:cNvSpPr>
          <p:nvPr/>
        </p:nvSpPr>
        <p:spPr>
          <a:xfrm>
            <a:off x="158745" y="4086313"/>
            <a:ext cx="10218633" cy="1750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CA" sz="4000" b="1" dirty="0">
                <a:solidFill>
                  <a:srgbClr val="FFC000"/>
                </a:solidFill>
                <a:effectLst>
                  <a:outerShdw blurRad="38100" dist="38100" dir="2700000" algn="tl">
                    <a:srgbClr val="000000">
                      <a:alpha val="43137"/>
                    </a:srgbClr>
                  </a:outerShdw>
                </a:effectLst>
                <a:latin typeface="+mn-lt"/>
              </a:rPr>
              <a:t>Lofdal -  A World-Class</a:t>
            </a:r>
          </a:p>
          <a:p>
            <a:pPr algn="ctr">
              <a:lnSpc>
                <a:spcPct val="120000"/>
              </a:lnSpc>
            </a:pPr>
            <a:r>
              <a:rPr lang="en-CA" sz="4000" b="1" dirty="0">
                <a:solidFill>
                  <a:srgbClr val="FFC000"/>
                </a:solidFill>
                <a:effectLst>
                  <a:outerShdw blurRad="38100" dist="38100" dir="2700000" algn="tl">
                    <a:srgbClr val="000000">
                      <a:alpha val="43137"/>
                    </a:srgbClr>
                  </a:outerShdw>
                </a:effectLst>
                <a:latin typeface="+mn-lt"/>
              </a:rPr>
              <a:t>Heavy Rare Earth Deposit in Development</a:t>
            </a:r>
          </a:p>
        </p:txBody>
      </p:sp>
    </p:spTree>
    <p:extLst>
      <p:ext uri="{BB962C8B-B14F-4D97-AF65-F5344CB8AC3E}">
        <p14:creationId xmlns:p14="http://schemas.microsoft.com/office/powerpoint/2010/main" val="355276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8B676B-AC4A-4BF1-BB74-BD1E1D79C712}"/>
              </a:ext>
            </a:extLst>
          </p:cNvPr>
          <p:cNvSpPr txBox="1"/>
          <p:nvPr/>
        </p:nvSpPr>
        <p:spPr>
          <a:xfrm>
            <a:off x="0" y="0"/>
            <a:ext cx="11409053" cy="523220"/>
          </a:xfrm>
          <a:prstGeom prst="rect">
            <a:avLst/>
          </a:prstGeom>
          <a:noFill/>
        </p:spPr>
        <p:txBody>
          <a:bodyPr wrap="square" rtlCol="0">
            <a:spAutoFit/>
          </a:bodyPr>
          <a:lstStyle/>
          <a:p>
            <a:pPr algn="ctr"/>
            <a:r>
              <a:rPr lang="en-CA" sz="2800" b="1" dirty="0"/>
              <a:t>Legal: Mining License and JOGMEC JV</a:t>
            </a:r>
          </a:p>
        </p:txBody>
      </p:sp>
      <p:sp>
        <p:nvSpPr>
          <p:cNvPr id="3" name="TextBox 2"/>
          <p:cNvSpPr txBox="1"/>
          <p:nvPr/>
        </p:nvSpPr>
        <p:spPr>
          <a:xfrm>
            <a:off x="356260" y="767002"/>
            <a:ext cx="7320633" cy="5847755"/>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de-DE" b="1" dirty="0">
                <a:sym typeface="Wingdings" panose="05000000000000000000" pitchFamily="2" charset="2"/>
              </a:rPr>
              <a:t>Mining License ML200 </a:t>
            </a:r>
            <a:r>
              <a:rPr lang="de-DE" dirty="0">
                <a:sym typeface="Wingdings" panose="05000000000000000000" pitchFamily="2" charset="2"/>
              </a:rPr>
              <a:t>granted by signature of the Minister of Mines and Energy on 15 July 2021 for 25 years (</a:t>
            </a:r>
            <a:r>
              <a:rPr lang="de-DE" b="1" dirty="0">
                <a:sym typeface="Wingdings" panose="05000000000000000000" pitchFamily="2" charset="2"/>
              </a:rPr>
              <a:t>until 14 July 2046</a:t>
            </a:r>
            <a:r>
              <a:rPr lang="de-DE" dirty="0">
                <a:sym typeface="Wingdings" panose="05000000000000000000" pitchFamily="2" charset="2"/>
              </a:rPr>
              <a:t>)</a:t>
            </a:r>
          </a:p>
          <a:p>
            <a:pPr marL="285750" indent="-285750">
              <a:spcAft>
                <a:spcPts val="600"/>
              </a:spcAft>
              <a:buFont typeface="Wingdings" panose="05000000000000000000" pitchFamily="2" charset="2"/>
              <a:buChar char="§"/>
            </a:pPr>
            <a:r>
              <a:rPr lang="de-DE" dirty="0">
                <a:sym typeface="Wingdings" panose="05000000000000000000" pitchFamily="2" charset="2"/>
              </a:rPr>
              <a:t>License needs certain requirements to be fulfilled like commencement of mining and processing</a:t>
            </a:r>
          </a:p>
          <a:p>
            <a:pPr>
              <a:spcAft>
                <a:spcPts val="600"/>
              </a:spcAft>
            </a:pPr>
            <a:r>
              <a:rPr lang="en-US" b="1" dirty="0"/>
              <a:t>Agreement with </a:t>
            </a:r>
            <a:r>
              <a:rPr lang="en-CA" b="1" dirty="0"/>
              <a:t>Japan Organization for Metals and Energy Security</a:t>
            </a:r>
            <a:r>
              <a:rPr lang="en-US" b="1" dirty="0"/>
              <a:t> (JOGMEC) to jointly develop the Lofdal HREE project </a:t>
            </a:r>
            <a:r>
              <a:rPr lang="en-US" dirty="0"/>
              <a:t>signed in February 2020:</a:t>
            </a:r>
          </a:p>
          <a:p>
            <a:pPr marL="285750" indent="-285750">
              <a:spcAft>
                <a:spcPts val="600"/>
              </a:spcAft>
              <a:buFont typeface="Wingdings" panose="05000000000000000000" pitchFamily="2" charset="2"/>
              <a:buChar char="§"/>
            </a:pPr>
            <a:r>
              <a:rPr lang="en-US" dirty="0"/>
              <a:t>First term commitment of CD$3M to double resource size and advance metallurgical flowsheet;  </a:t>
            </a:r>
          </a:p>
          <a:p>
            <a:pPr marL="285750" indent="-285750">
              <a:spcAft>
                <a:spcPts val="600"/>
              </a:spcAft>
              <a:buFont typeface="Wingdings" panose="05000000000000000000" pitchFamily="2" charset="2"/>
              <a:buChar char="§"/>
            </a:pPr>
            <a:r>
              <a:rPr lang="en-US" dirty="0"/>
              <a:t>Second term option to fund CD$7M to acquire 40% interest;</a:t>
            </a:r>
          </a:p>
          <a:p>
            <a:pPr marL="285750" indent="-285750">
              <a:spcAft>
                <a:spcPts val="600"/>
              </a:spcAft>
              <a:buFont typeface="Wingdings" panose="05000000000000000000" pitchFamily="2" charset="2"/>
              <a:buChar char="§"/>
            </a:pPr>
            <a:r>
              <a:rPr lang="en-US" dirty="0"/>
              <a:t>Third term option to fund CD$10M to acquire additional 10% interest; </a:t>
            </a:r>
          </a:p>
          <a:p>
            <a:pPr marL="285750" indent="-285750">
              <a:spcAft>
                <a:spcPts val="600"/>
              </a:spcAft>
              <a:buFont typeface="Wingdings" panose="05000000000000000000" pitchFamily="2" charset="2"/>
              <a:buChar char="§"/>
            </a:pPr>
            <a:r>
              <a:rPr lang="en-US" dirty="0"/>
              <a:t>Option to purchase 1% for CD$5M to reach 51%; </a:t>
            </a:r>
          </a:p>
          <a:p>
            <a:pPr marL="285750" indent="-285750">
              <a:spcAft>
                <a:spcPts val="600"/>
              </a:spcAft>
              <a:buFont typeface="Wingdings" panose="05000000000000000000" pitchFamily="2" charset="2"/>
              <a:buChar char="§"/>
            </a:pPr>
            <a:r>
              <a:rPr lang="en-US" dirty="0"/>
              <a:t>Right to fully fund to production and offtake at market prices</a:t>
            </a:r>
          </a:p>
          <a:p>
            <a:pPr marL="285750" indent="-285750">
              <a:spcAft>
                <a:spcPts val="600"/>
              </a:spcAft>
              <a:buFont typeface="Wingdings" panose="05000000000000000000" pitchFamily="2" charset="2"/>
              <a:buChar char="§"/>
            </a:pPr>
            <a:r>
              <a:rPr lang="en-US" dirty="0"/>
              <a:t>NMI may be diluted to a carried working interest of no less than 21% by paying CD$5M for the dilution protection or elect to participate at 44%</a:t>
            </a:r>
          </a:p>
          <a:p>
            <a:pPr marL="285750" indent="-285750">
              <a:spcAft>
                <a:spcPts val="600"/>
              </a:spcAft>
              <a:buFont typeface="Wingdings" panose="05000000000000000000" pitchFamily="2" charset="2"/>
              <a:buChar char="§"/>
            </a:pPr>
            <a:r>
              <a:rPr lang="en-US" dirty="0"/>
              <a:t>5% interest is mandated to be held by Historically Disadvantaged Namibians</a:t>
            </a:r>
          </a:p>
          <a:p>
            <a:pPr marL="285750" indent="-285750">
              <a:spcAft>
                <a:spcPts val="600"/>
              </a:spcAft>
              <a:buFont typeface="Wingdings" panose="05000000000000000000" pitchFamily="2" charset="2"/>
              <a:buChar char="§"/>
            </a:pPr>
            <a:endParaRPr lang="en-ZA" dirty="0">
              <a:sym typeface="Wingdings" panose="05000000000000000000" pitchFamily="2" charset="2"/>
            </a:endParaRPr>
          </a:p>
        </p:txBody>
      </p:sp>
      <p:pic>
        <p:nvPicPr>
          <p:cNvPr id="7" name="Picture 6">
            <a:extLst>
              <a:ext uri="{FF2B5EF4-FFF2-40B4-BE49-F238E27FC236}">
                <a16:creationId xmlns:a16="http://schemas.microsoft.com/office/drawing/2014/main" id="{6CDC3C32-5697-5789-2BBD-B53A55AD556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676894" y="616369"/>
            <a:ext cx="3732160" cy="1784234"/>
          </a:xfrm>
          <a:prstGeom prst="rect">
            <a:avLst/>
          </a:prstGeom>
        </p:spPr>
      </p:pic>
      <p:sp>
        <p:nvSpPr>
          <p:cNvPr id="4" name="Rectangle 3">
            <a:extLst>
              <a:ext uri="{FF2B5EF4-FFF2-40B4-BE49-F238E27FC236}">
                <a16:creationId xmlns:a16="http://schemas.microsoft.com/office/drawing/2014/main" id="{985EE572-33AA-49ED-A5F6-C7C3DE3F5FB9}"/>
              </a:ext>
            </a:extLst>
          </p:cNvPr>
          <p:cNvSpPr/>
          <p:nvPr/>
        </p:nvSpPr>
        <p:spPr>
          <a:xfrm>
            <a:off x="461617" y="1672504"/>
            <a:ext cx="10310170" cy="369332"/>
          </a:xfrm>
          <a:prstGeom prst="rect">
            <a:avLst/>
          </a:prstGeom>
        </p:spPr>
        <p:txBody>
          <a:bodyPr wrap="square">
            <a:spAutoFit/>
          </a:bodyPr>
          <a:lstStyle/>
          <a:p>
            <a:pPr marL="85725" defTabSz="444500">
              <a:spcAft>
                <a:spcPts val="600"/>
              </a:spcAft>
            </a:pPr>
            <a:r>
              <a:rPr lang="en-US" spc="-5" dirty="0">
                <a:solidFill>
                  <a:srgbClr val="000000"/>
                </a:solidFill>
                <a:latin typeface="Cabin"/>
                <a:cs typeface="Calibri"/>
              </a:rPr>
              <a:t> </a:t>
            </a:r>
            <a:endParaRPr lang="en-US" dirty="0">
              <a:solidFill>
                <a:srgbClr val="000000"/>
              </a:solidFill>
              <a:latin typeface="Cabin"/>
            </a:endParaRPr>
          </a:p>
        </p:txBody>
      </p:sp>
      <p:pic>
        <p:nvPicPr>
          <p:cNvPr id="6" name="Picture 5">
            <a:extLst>
              <a:ext uri="{FF2B5EF4-FFF2-40B4-BE49-F238E27FC236}">
                <a16:creationId xmlns:a16="http://schemas.microsoft.com/office/drawing/2014/main" id="{101CDDBF-1961-E2BA-66B4-05135E8DCEA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934416" y="5873698"/>
            <a:ext cx="1893172" cy="968099"/>
          </a:xfrm>
          <a:prstGeom prst="rect">
            <a:avLst/>
          </a:prstGeom>
        </p:spPr>
      </p:pic>
      <p:pic>
        <p:nvPicPr>
          <p:cNvPr id="8" name="Picture 7">
            <a:extLst>
              <a:ext uri="{FF2B5EF4-FFF2-40B4-BE49-F238E27FC236}">
                <a16:creationId xmlns:a16="http://schemas.microsoft.com/office/drawing/2014/main" id="{937A3778-15FD-E9C0-89E7-75061BECC78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25784" r="27593"/>
          <a:stretch/>
        </p:blipFill>
        <p:spPr>
          <a:xfrm rot="5400000">
            <a:off x="8496607" y="3865023"/>
            <a:ext cx="2092732" cy="3732159"/>
          </a:xfrm>
          <a:prstGeom prst="rect">
            <a:avLst/>
          </a:prstGeom>
        </p:spPr>
      </p:pic>
      <p:pic>
        <p:nvPicPr>
          <p:cNvPr id="9" name="Picture 8">
            <a:extLst>
              <a:ext uri="{FF2B5EF4-FFF2-40B4-BE49-F238E27FC236}">
                <a16:creationId xmlns:a16="http://schemas.microsoft.com/office/drawing/2014/main" id="{752F406A-8DC4-0C1F-CB7D-D4286B313E74}"/>
              </a:ext>
            </a:extLst>
          </p:cNvPr>
          <p:cNvPicPr/>
          <p:nvPr/>
        </p:nvPicPr>
        <p:blipFill rotWithShape="1">
          <a:blip r:embed="rId5" cstate="screen">
            <a:extLst>
              <a:ext uri="{28A0092B-C50C-407E-A947-70E740481C1C}">
                <a14:useLocalDpi xmlns:a14="http://schemas.microsoft.com/office/drawing/2010/main" val="0"/>
              </a:ext>
            </a:extLst>
          </a:blip>
          <a:srcRect/>
          <a:stretch/>
        </p:blipFill>
        <p:spPr>
          <a:xfrm>
            <a:off x="7676893" y="2495916"/>
            <a:ext cx="3732160" cy="2092732"/>
          </a:xfrm>
          <a:prstGeom prst="rect">
            <a:avLst/>
          </a:prstGeom>
        </p:spPr>
      </p:pic>
    </p:spTree>
    <p:extLst>
      <p:ext uri="{BB962C8B-B14F-4D97-AF65-F5344CB8AC3E}">
        <p14:creationId xmlns:p14="http://schemas.microsoft.com/office/powerpoint/2010/main" val="3639122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543F16-D946-4369-8BDE-FEEA8E0F6430}"/>
              </a:ext>
            </a:extLst>
          </p:cNvPr>
          <p:cNvSpPr txBox="1">
            <a:spLocks/>
          </p:cNvSpPr>
          <p:nvPr/>
        </p:nvSpPr>
        <p:spPr>
          <a:xfrm>
            <a:off x="-127001" y="11697"/>
            <a:ext cx="11468559" cy="7778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200" b="1" dirty="0">
                <a:latin typeface="+mn-lt"/>
              </a:rPr>
              <a:t>Lofdal Deposit Significant for Global HREE Supply</a:t>
            </a:r>
          </a:p>
        </p:txBody>
      </p:sp>
      <p:sp>
        <p:nvSpPr>
          <p:cNvPr id="26" name="Rectangle 25">
            <a:extLst>
              <a:ext uri="{FF2B5EF4-FFF2-40B4-BE49-F238E27FC236}">
                <a16:creationId xmlns:a16="http://schemas.microsoft.com/office/drawing/2014/main" id="{6D570537-18A8-40CD-AD52-917996014BCD}"/>
              </a:ext>
            </a:extLst>
          </p:cNvPr>
          <p:cNvSpPr/>
          <p:nvPr/>
        </p:nvSpPr>
        <p:spPr>
          <a:xfrm>
            <a:off x="397042" y="925853"/>
            <a:ext cx="10034336" cy="707886"/>
          </a:xfrm>
          <a:prstGeom prst="rect">
            <a:avLst/>
          </a:prstGeom>
        </p:spPr>
        <p:txBody>
          <a:bodyPr wrap="square">
            <a:spAutoFit/>
          </a:bodyPr>
          <a:lstStyle/>
          <a:p>
            <a:r>
              <a:rPr lang="en-CA" sz="2000" dirty="0"/>
              <a:t>The only two significant HREE projects in the world with </a:t>
            </a:r>
            <a:r>
              <a:rPr lang="en-CA" sz="2000" u="sng" dirty="0"/>
              <a:t>simple xenotime mineralogy </a:t>
            </a:r>
            <a:r>
              <a:rPr lang="en-CA" sz="2000" dirty="0"/>
              <a:t>are Lofdal and Browns Range (Australia).</a:t>
            </a:r>
          </a:p>
        </p:txBody>
      </p:sp>
      <p:pic>
        <p:nvPicPr>
          <p:cNvPr id="5" name="Picture 4" descr="Chart, bubble chart&#10;&#10;Description automatically generated">
            <a:extLst>
              <a:ext uri="{FF2B5EF4-FFF2-40B4-BE49-F238E27FC236}">
                <a16:creationId xmlns:a16="http://schemas.microsoft.com/office/drawing/2014/main" id="{12A4A4D3-E9E3-4E6B-A519-E1CB8D0F9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3163"/>
            <a:ext cx="8109284" cy="3977440"/>
          </a:xfrm>
          <a:prstGeom prst="rect">
            <a:avLst/>
          </a:prstGeom>
        </p:spPr>
      </p:pic>
      <p:sp>
        <p:nvSpPr>
          <p:cNvPr id="14" name="TextBox 13">
            <a:extLst>
              <a:ext uri="{FF2B5EF4-FFF2-40B4-BE49-F238E27FC236}">
                <a16:creationId xmlns:a16="http://schemas.microsoft.com/office/drawing/2014/main" id="{59AFBA90-17C8-4A6B-A07A-2C8628679648}"/>
              </a:ext>
            </a:extLst>
          </p:cNvPr>
          <p:cNvSpPr txBox="1"/>
          <p:nvPr/>
        </p:nvSpPr>
        <p:spPr>
          <a:xfrm>
            <a:off x="-740840" y="5976376"/>
            <a:ext cx="9590963" cy="276999"/>
          </a:xfrm>
          <a:prstGeom prst="rect">
            <a:avLst/>
          </a:prstGeom>
          <a:noFill/>
        </p:spPr>
        <p:txBody>
          <a:bodyPr wrap="square" rtlCol="0">
            <a:spAutoFit/>
          </a:bodyPr>
          <a:lstStyle/>
          <a:p>
            <a:pPr algn="ctr">
              <a:spcAft>
                <a:spcPts val="300"/>
              </a:spcAft>
            </a:pPr>
            <a:r>
              <a:rPr lang="en-CA" sz="1200" dirty="0"/>
              <a:t>Note: NMI is targeting to increase annual production from 2,000 </a:t>
            </a:r>
            <a:r>
              <a:rPr lang="en-CA" sz="1200" dirty="0" err="1"/>
              <a:t>tpa</a:t>
            </a:r>
            <a:r>
              <a:rPr lang="en-CA" sz="1200" dirty="0"/>
              <a:t> TREO (“Lofdal PEA”) to 3,000 </a:t>
            </a:r>
            <a:r>
              <a:rPr lang="en-CA" sz="1200" dirty="0" err="1"/>
              <a:t>tpa</a:t>
            </a:r>
            <a:r>
              <a:rPr lang="en-CA" sz="1200" dirty="0"/>
              <a:t> TREO (“Lofdal Target”)</a:t>
            </a:r>
          </a:p>
        </p:txBody>
      </p:sp>
      <p:sp>
        <p:nvSpPr>
          <p:cNvPr id="2" name="Up Arrow 1"/>
          <p:cNvSpPr/>
          <p:nvPr/>
        </p:nvSpPr>
        <p:spPr>
          <a:xfrm rot="2022309" flipH="1">
            <a:off x="1193659" y="3901095"/>
            <a:ext cx="244708" cy="393743"/>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EC60E11-DD22-E468-127F-FF0D37C8D9D8}"/>
              </a:ext>
            </a:extLst>
          </p:cNvPr>
          <p:cNvPicPr>
            <a:picLocks noChangeAspect="1"/>
          </p:cNvPicPr>
          <p:nvPr/>
        </p:nvPicPr>
        <p:blipFill>
          <a:blip r:embed="rId4"/>
          <a:stretch>
            <a:fillRect/>
          </a:stretch>
        </p:blipFill>
        <p:spPr>
          <a:xfrm>
            <a:off x="7988103" y="1310821"/>
            <a:ext cx="4203897" cy="2803966"/>
          </a:xfrm>
          <a:prstGeom prst="rect">
            <a:avLst/>
          </a:prstGeom>
        </p:spPr>
      </p:pic>
      <p:pic>
        <p:nvPicPr>
          <p:cNvPr id="8" name="Picture 7">
            <a:extLst>
              <a:ext uri="{FF2B5EF4-FFF2-40B4-BE49-F238E27FC236}">
                <a16:creationId xmlns:a16="http://schemas.microsoft.com/office/drawing/2014/main" id="{A4B97131-4246-08E3-C5C4-55F429456BEE}"/>
              </a:ext>
            </a:extLst>
          </p:cNvPr>
          <p:cNvPicPr>
            <a:picLocks noChangeAspect="1"/>
          </p:cNvPicPr>
          <p:nvPr/>
        </p:nvPicPr>
        <p:blipFill>
          <a:blip r:embed="rId5"/>
          <a:stretch>
            <a:fillRect/>
          </a:stretch>
        </p:blipFill>
        <p:spPr>
          <a:xfrm>
            <a:off x="7988103" y="4220024"/>
            <a:ext cx="4203897" cy="2609471"/>
          </a:xfrm>
          <a:prstGeom prst="rect">
            <a:avLst/>
          </a:prstGeom>
        </p:spPr>
      </p:pic>
    </p:spTree>
    <p:extLst>
      <p:ext uri="{BB962C8B-B14F-4D97-AF65-F5344CB8AC3E}">
        <p14:creationId xmlns:p14="http://schemas.microsoft.com/office/powerpoint/2010/main" val="4090621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27523" y="1198486"/>
            <a:ext cx="11231551" cy="5640954"/>
          </a:xfrm>
          <a:prstGeom prst="rect">
            <a:avLst/>
          </a:prstGeom>
        </p:spPr>
      </p:pic>
      <p:sp>
        <p:nvSpPr>
          <p:cNvPr id="6147" name="Title 10"/>
          <p:cNvSpPr>
            <a:spLocks noGrp="1"/>
          </p:cNvSpPr>
          <p:nvPr>
            <p:ph type="ctrTitle"/>
          </p:nvPr>
        </p:nvSpPr>
        <p:spPr>
          <a:xfrm>
            <a:off x="0" y="60345"/>
            <a:ext cx="10906801" cy="387798"/>
          </a:xfrm>
          <a:noFill/>
          <a:ln>
            <a:noFill/>
          </a:ln>
        </p:spPr>
        <p:txBody>
          <a:bodyPr spcFirstLastPara="1" vert="horz" wrap="square" lIns="0" tIns="0" rIns="0" bIns="0" rtlCol="0" anchor="t" anchorCtr="0">
            <a:spAutoFit/>
          </a:bodyPr>
          <a:lstStyle/>
          <a:p>
            <a:pPr defTabSz="457200">
              <a:spcBef>
                <a:spcPts val="0"/>
              </a:spcBef>
              <a:buClr>
                <a:srgbClr val="EE8512"/>
              </a:buClr>
              <a:buSzPts val="2600"/>
              <a:buFont typeface="Helvetica Neue Light"/>
            </a:pPr>
            <a:r>
              <a:rPr lang="en-CA" sz="2800" b="1" dirty="0">
                <a:latin typeface="+mn-lt"/>
                <a:ea typeface="+mn-ea"/>
                <a:cs typeface="+mn-cs"/>
              </a:rPr>
              <a:t>Regional-scale HREE mineralization at Lofdal</a:t>
            </a:r>
            <a:endParaRPr lang="en-US" sz="2800" b="1" dirty="0">
              <a:latin typeface="+mn-lt"/>
              <a:ea typeface="+mn-ea"/>
              <a:cs typeface="+mn-cs"/>
            </a:endParaRPr>
          </a:p>
        </p:txBody>
      </p:sp>
      <p:sp>
        <p:nvSpPr>
          <p:cNvPr id="23" name="TextBox 22"/>
          <p:cNvSpPr txBox="1"/>
          <p:nvPr/>
        </p:nvSpPr>
        <p:spPr>
          <a:xfrm>
            <a:off x="4923886" y="4173528"/>
            <a:ext cx="2482667" cy="984885"/>
          </a:xfrm>
          <a:prstGeom prst="rect">
            <a:avLst/>
          </a:prstGeom>
          <a:noFill/>
        </p:spPr>
        <p:txBody>
          <a:bodyPr wrap="none" rtlCol="0">
            <a:spAutoFit/>
          </a:bodyPr>
          <a:lstStyle/>
          <a:p>
            <a:r>
              <a:rPr lang="de-DE" b="1" dirty="0">
                <a:solidFill>
                  <a:srgbClr val="990033"/>
                </a:solidFill>
              </a:rPr>
              <a:t>Oas Alkaline Complex</a:t>
            </a:r>
          </a:p>
          <a:p>
            <a:r>
              <a:rPr lang="de-DE" sz="1600" dirty="0"/>
              <a:t>Syenite, quartz syenite</a:t>
            </a:r>
          </a:p>
          <a:p>
            <a:r>
              <a:rPr lang="en-US" sz="1200" dirty="0"/>
              <a:t>(756 +/- 2 Ma Hoffmann et al., 1996</a:t>
            </a:r>
            <a:r>
              <a:rPr lang="de-DE" sz="1200" b="1" dirty="0"/>
              <a:t>)</a:t>
            </a:r>
            <a:endParaRPr lang="en-US" sz="1200" b="1" dirty="0"/>
          </a:p>
          <a:p>
            <a:endParaRPr lang="en-US" sz="1200" b="1" dirty="0"/>
          </a:p>
        </p:txBody>
      </p:sp>
      <p:sp>
        <p:nvSpPr>
          <p:cNvPr id="27" name="TextBox 26"/>
          <p:cNvSpPr txBox="1"/>
          <p:nvPr/>
        </p:nvSpPr>
        <p:spPr>
          <a:xfrm>
            <a:off x="2746077" y="655782"/>
            <a:ext cx="3742889" cy="892552"/>
          </a:xfrm>
          <a:prstGeom prst="rect">
            <a:avLst/>
          </a:prstGeom>
          <a:noFill/>
        </p:spPr>
        <p:txBody>
          <a:bodyPr wrap="square" rtlCol="0">
            <a:spAutoFit/>
          </a:bodyPr>
          <a:lstStyle/>
          <a:p>
            <a:pPr algn="ctr"/>
            <a:r>
              <a:rPr lang="de-DE" sz="2000" b="1" dirty="0"/>
              <a:t>Lofdal HREE deposit </a:t>
            </a:r>
          </a:p>
          <a:p>
            <a:pPr algn="ctr"/>
            <a:r>
              <a:rPr lang="de-DE" sz="1600" b="1" dirty="0"/>
              <a:t>District-scale, hydrothermal, structurally controlled xenotime mineralisation</a:t>
            </a:r>
          </a:p>
        </p:txBody>
      </p:sp>
      <p:sp>
        <p:nvSpPr>
          <p:cNvPr id="40" name="TextBox 39"/>
          <p:cNvSpPr txBox="1"/>
          <p:nvPr/>
        </p:nvSpPr>
        <p:spPr>
          <a:xfrm rot="214751">
            <a:off x="6657724" y="3794981"/>
            <a:ext cx="1894558" cy="461665"/>
          </a:xfrm>
          <a:prstGeom prst="rect">
            <a:avLst/>
          </a:prstGeom>
          <a:noFill/>
        </p:spPr>
        <p:txBody>
          <a:bodyPr wrap="none" rtlCol="0">
            <a:spAutoFit/>
          </a:bodyPr>
          <a:lstStyle/>
          <a:p>
            <a:r>
              <a:rPr lang="de-DE" sz="1200" b="1" dirty="0"/>
              <a:t>Khorixas-Gasenairob Fault </a:t>
            </a:r>
          </a:p>
          <a:p>
            <a:r>
              <a:rPr lang="de-DE" sz="1200" dirty="0"/>
              <a:t>(reactivated rift structure)</a:t>
            </a:r>
            <a:endParaRPr lang="en-US" sz="1200" dirty="0"/>
          </a:p>
        </p:txBody>
      </p:sp>
      <p:cxnSp>
        <p:nvCxnSpPr>
          <p:cNvPr id="37" name="Straight Arrow Connector 36"/>
          <p:cNvCxnSpPr>
            <a:cxnSpLocks/>
          </p:cNvCxnSpPr>
          <p:nvPr/>
        </p:nvCxnSpPr>
        <p:spPr>
          <a:xfrm flipV="1">
            <a:off x="2860643" y="3047390"/>
            <a:ext cx="2462448" cy="50036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2" name="Rounded Rectangle 1"/>
          <p:cNvSpPr/>
          <p:nvPr/>
        </p:nvSpPr>
        <p:spPr>
          <a:xfrm>
            <a:off x="9770342" y="4057055"/>
            <a:ext cx="111056" cy="96793"/>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9142341" y="3941742"/>
            <a:ext cx="670376" cy="261610"/>
          </a:xfrm>
          <a:prstGeom prst="rect">
            <a:avLst/>
          </a:prstGeom>
          <a:noFill/>
        </p:spPr>
        <p:txBody>
          <a:bodyPr wrap="none" rtlCol="0">
            <a:spAutoFit/>
          </a:bodyPr>
          <a:lstStyle/>
          <a:p>
            <a:r>
              <a:rPr lang="de-DE" sz="1100" i="1" dirty="0"/>
              <a:t>Khorixas</a:t>
            </a:r>
            <a:endParaRPr lang="en-US" sz="1100" i="1"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7523" y="1033073"/>
            <a:ext cx="2397604" cy="2238427"/>
          </a:xfrm>
          <a:prstGeom prst="rect">
            <a:avLst/>
          </a:prstGeom>
          <a:ln>
            <a:solidFill>
              <a:schemeClr val="tx1"/>
            </a:solidFill>
          </a:ln>
        </p:spPr>
      </p:pic>
      <p:sp>
        <p:nvSpPr>
          <p:cNvPr id="10" name="Rectangle 9"/>
          <p:cNvSpPr/>
          <p:nvPr/>
        </p:nvSpPr>
        <p:spPr bwMode="auto">
          <a:xfrm rot="10800000">
            <a:off x="1153215" y="2039987"/>
            <a:ext cx="48542" cy="48671"/>
          </a:xfrm>
          <a:prstGeom prst="rect">
            <a:avLst/>
          </a:prstGeom>
          <a:solidFill>
            <a:schemeClr val="tx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chemeClr val="tx1"/>
              </a:solidFill>
            </a:endParaRPr>
          </a:p>
        </p:txBody>
      </p:sp>
      <p:sp>
        <p:nvSpPr>
          <p:cNvPr id="3" name="TextBox 2"/>
          <p:cNvSpPr txBox="1"/>
          <p:nvPr/>
        </p:nvSpPr>
        <p:spPr>
          <a:xfrm>
            <a:off x="746109" y="1116094"/>
            <a:ext cx="857927" cy="338554"/>
          </a:xfrm>
          <a:prstGeom prst="rect">
            <a:avLst/>
          </a:prstGeom>
          <a:noFill/>
        </p:spPr>
        <p:txBody>
          <a:bodyPr wrap="none" rtlCol="0">
            <a:spAutoFit/>
          </a:bodyPr>
          <a:lstStyle/>
          <a:p>
            <a:r>
              <a:rPr lang="de-DE" sz="1600" b="1" dirty="0">
                <a:latin typeface="Arial" panose="020B0604020202020204" pitchFamily="34" charset="0"/>
                <a:cs typeface="Arial" panose="020B0604020202020204" pitchFamily="34" charset="0"/>
              </a:rPr>
              <a:t>Lofdal </a:t>
            </a:r>
            <a:endParaRPr lang="en-US" sz="1600" b="1" dirty="0">
              <a:latin typeface="Arial" panose="020B0604020202020204" pitchFamily="34" charset="0"/>
              <a:cs typeface="Arial" panose="020B0604020202020204" pitchFamily="34" charset="0"/>
            </a:endParaRPr>
          </a:p>
        </p:txBody>
      </p:sp>
      <p:cxnSp>
        <p:nvCxnSpPr>
          <p:cNvPr id="5" name="Straight Arrow Connector 4"/>
          <p:cNvCxnSpPr>
            <a:cxnSpLocks/>
          </p:cNvCxnSpPr>
          <p:nvPr/>
        </p:nvCxnSpPr>
        <p:spPr>
          <a:xfrm flipH="1">
            <a:off x="732926" y="1404885"/>
            <a:ext cx="294528" cy="210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88762" y="1778783"/>
            <a:ext cx="963982" cy="276999"/>
          </a:xfrm>
          <a:prstGeom prst="rect">
            <a:avLst/>
          </a:prstGeom>
          <a:noFill/>
        </p:spPr>
        <p:txBody>
          <a:bodyPr wrap="none" rtlCol="0">
            <a:spAutoFit/>
          </a:bodyPr>
          <a:lstStyle/>
          <a:p>
            <a:r>
              <a:rPr lang="de-DE" sz="1200" b="1" dirty="0">
                <a:latin typeface="Arial" panose="020B0604020202020204" pitchFamily="34" charset="0"/>
                <a:cs typeface="Arial" panose="020B0604020202020204" pitchFamily="34" charset="0"/>
              </a:rPr>
              <a:t>Windhoek </a:t>
            </a:r>
            <a:endParaRPr lang="en-US" sz="1200" b="1" dirty="0">
              <a:latin typeface="Arial" panose="020B0604020202020204" pitchFamily="34" charset="0"/>
              <a:cs typeface="Arial" panose="020B0604020202020204" pitchFamily="34" charset="0"/>
            </a:endParaRPr>
          </a:p>
        </p:txBody>
      </p:sp>
      <p:sp>
        <p:nvSpPr>
          <p:cNvPr id="9" name="Down Arrow 8"/>
          <p:cNvSpPr/>
          <p:nvPr/>
        </p:nvSpPr>
        <p:spPr>
          <a:xfrm rot="19797952">
            <a:off x="5022676" y="1662796"/>
            <a:ext cx="228055" cy="45328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596484" y="1495827"/>
            <a:ext cx="4117954" cy="2644685"/>
          </a:xfrm>
          <a:custGeom>
            <a:avLst/>
            <a:gdLst>
              <a:gd name="connsiteX0" fmla="*/ 11151 w 4117954"/>
              <a:gd name="connsiteY0" fmla="*/ 2320491 h 2644685"/>
              <a:gd name="connsiteX1" fmla="*/ 33454 w 4117954"/>
              <a:gd name="connsiteY1" fmla="*/ 2264735 h 2644685"/>
              <a:gd name="connsiteX2" fmla="*/ 55756 w 4117954"/>
              <a:gd name="connsiteY2" fmla="*/ 2242432 h 2644685"/>
              <a:gd name="connsiteX3" fmla="*/ 78058 w 4117954"/>
              <a:gd name="connsiteY3" fmla="*/ 2208978 h 2644685"/>
              <a:gd name="connsiteX4" fmla="*/ 122663 w 4117954"/>
              <a:gd name="connsiteY4" fmla="*/ 2153222 h 2644685"/>
              <a:gd name="connsiteX5" fmla="*/ 133815 w 4117954"/>
              <a:gd name="connsiteY5" fmla="*/ 2119769 h 2644685"/>
              <a:gd name="connsiteX6" fmla="*/ 156117 w 4117954"/>
              <a:gd name="connsiteY6" fmla="*/ 2097466 h 2644685"/>
              <a:gd name="connsiteX7" fmla="*/ 200722 w 4117954"/>
              <a:gd name="connsiteY7" fmla="*/ 2030559 h 2644685"/>
              <a:gd name="connsiteX8" fmla="*/ 223024 w 4117954"/>
              <a:gd name="connsiteY8" fmla="*/ 1997105 h 2644685"/>
              <a:gd name="connsiteX9" fmla="*/ 278780 w 4117954"/>
              <a:gd name="connsiteY9" fmla="*/ 1896744 h 2644685"/>
              <a:gd name="connsiteX10" fmla="*/ 323385 w 4117954"/>
              <a:gd name="connsiteY10" fmla="*/ 1852139 h 2644685"/>
              <a:gd name="connsiteX11" fmla="*/ 345688 w 4117954"/>
              <a:gd name="connsiteY11" fmla="*/ 1829837 h 2644685"/>
              <a:gd name="connsiteX12" fmla="*/ 423746 w 4117954"/>
              <a:gd name="connsiteY12" fmla="*/ 1740627 h 2644685"/>
              <a:gd name="connsiteX13" fmla="*/ 479502 w 4117954"/>
              <a:gd name="connsiteY13" fmla="*/ 1696022 h 2644685"/>
              <a:gd name="connsiteX14" fmla="*/ 501805 w 4117954"/>
              <a:gd name="connsiteY14" fmla="*/ 1662569 h 2644685"/>
              <a:gd name="connsiteX15" fmla="*/ 524107 w 4117954"/>
              <a:gd name="connsiteY15" fmla="*/ 1640266 h 2644685"/>
              <a:gd name="connsiteX16" fmla="*/ 546410 w 4117954"/>
              <a:gd name="connsiteY16" fmla="*/ 1606813 h 2644685"/>
              <a:gd name="connsiteX17" fmla="*/ 591015 w 4117954"/>
              <a:gd name="connsiteY17" fmla="*/ 1562208 h 2644685"/>
              <a:gd name="connsiteX18" fmla="*/ 613317 w 4117954"/>
              <a:gd name="connsiteY18" fmla="*/ 1539905 h 2644685"/>
              <a:gd name="connsiteX19" fmla="*/ 646771 w 4117954"/>
              <a:gd name="connsiteY19" fmla="*/ 1495300 h 2644685"/>
              <a:gd name="connsiteX20" fmla="*/ 713678 w 4117954"/>
              <a:gd name="connsiteY20" fmla="*/ 1428393 h 2644685"/>
              <a:gd name="connsiteX21" fmla="*/ 758283 w 4117954"/>
              <a:gd name="connsiteY21" fmla="*/ 1361486 h 2644685"/>
              <a:gd name="connsiteX22" fmla="*/ 825190 w 4117954"/>
              <a:gd name="connsiteY22" fmla="*/ 1294578 h 2644685"/>
              <a:gd name="connsiteX23" fmla="*/ 847493 w 4117954"/>
              <a:gd name="connsiteY23" fmla="*/ 1272276 h 2644685"/>
              <a:gd name="connsiteX24" fmla="*/ 880946 w 4117954"/>
              <a:gd name="connsiteY24" fmla="*/ 1249974 h 2644685"/>
              <a:gd name="connsiteX25" fmla="*/ 936702 w 4117954"/>
              <a:gd name="connsiteY25" fmla="*/ 1183066 h 2644685"/>
              <a:gd name="connsiteX26" fmla="*/ 970156 w 4117954"/>
              <a:gd name="connsiteY26" fmla="*/ 1160764 h 2644685"/>
              <a:gd name="connsiteX27" fmla="*/ 1037063 w 4117954"/>
              <a:gd name="connsiteY27" fmla="*/ 1093857 h 2644685"/>
              <a:gd name="connsiteX28" fmla="*/ 1103971 w 4117954"/>
              <a:gd name="connsiteY28" fmla="*/ 1049252 h 2644685"/>
              <a:gd name="connsiteX29" fmla="*/ 1137424 w 4117954"/>
              <a:gd name="connsiteY29" fmla="*/ 1026949 h 2644685"/>
              <a:gd name="connsiteX30" fmla="*/ 1193180 w 4117954"/>
              <a:gd name="connsiteY30" fmla="*/ 993496 h 2644685"/>
              <a:gd name="connsiteX31" fmla="*/ 1282390 w 4117954"/>
              <a:gd name="connsiteY31" fmla="*/ 915437 h 2644685"/>
              <a:gd name="connsiteX32" fmla="*/ 1326995 w 4117954"/>
              <a:gd name="connsiteY32" fmla="*/ 870832 h 2644685"/>
              <a:gd name="connsiteX33" fmla="*/ 1349297 w 4117954"/>
              <a:gd name="connsiteY33" fmla="*/ 837378 h 2644685"/>
              <a:gd name="connsiteX34" fmla="*/ 1382751 w 4117954"/>
              <a:gd name="connsiteY34" fmla="*/ 826227 h 2644685"/>
              <a:gd name="connsiteX35" fmla="*/ 1427356 w 4117954"/>
              <a:gd name="connsiteY35" fmla="*/ 781622 h 2644685"/>
              <a:gd name="connsiteX36" fmla="*/ 1494263 w 4117954"/>
              <a:gd name="connsiteY36" fmla="*/ 737018 h 2644685"/>
              <a:gd name="connsiteX37" fmla="*/ 1550019 w 4117954"/>
              <a:gd name="connsiteY37" fmla="*/ 681261 h 2644685"/>
              <a:gd name="connsiteX38" fmla="*/ 1572322 w 4117954"/>
              <a:gd name="connsiteY38" fmla="*/ 658959 h 2644685"/>
              <a:gd name="connsiteX39" fmla="*/ 1672683 w 4117954"/>
              <a:gd name="connsiteY39" fmla="*/ 580900 h 2644685"/>
              <a:gd name="connsiteX40" fmla="*/ 1706137 w 4117954"/>
              <a:gd name="connsiteY40" fmla="*/ 569749 h 2644685"/>
              <a:gd name="connsiteX41" fmla="*/ 1739590 w 4117954"/>
              <a:gd name="connsiteY41" fmla="*/ 547447 h 2644685"/>
              <a:gd name="connsiteX42" fmla="*/ 1806497 w 4117954"/>
              <a:gd name="connsiteY42" fmla="*/ 491691 h 2644685"/>
              <a:gd name="connsiteX43" fmla="*/ 1839951 w 4117954"/>
              <a:gd name="connsiteY43" fmla="*/ 480539 h 2644685"/>
              <a:gd name="connsiteX44" fmla="*/ 1918010 w 4117954"/>
              <a:gd name="connsiteY44" fmla="*/ 435935 h 2644685"/>
              <a:gd name="connsiteX45" fmla="*/ 2018371 w 4117954"/>
              <a:gd name="connsiteY45" fmla="*/ 391330 h 2644685"/>
              <a:gd name="connsiteX46" fmla="*/ 2074127 w 4117954"/>
              <a:gd name="connsiteY46" fmla="*/ 357876 h 2644685"/>
              <a:gd name="connsiteX47" fmla="*/ 2129883 w 4117954"/>
              <a:gd name="connsiteY47" fmla="*/ 302120 h 2644685"/>
              <a:gd name="connsiteX48" fmla="*/ 2196790 w 4117954"/>
              <a:gd name="connsiteY48" fmla="*/ 257515 h 2644685"/>
              <a:gd name="connsiteX49" fmla="*/ 2241395 w 4117954"/>
              <a:gd name="connsiteY49" fmla="*/ 212910 h 2644685"/>
              <a:gd name="connsiteX50" fmla="*/ 2308302 w 4117954"/>
              <a:gd name="connsiteY50" fmla="*/ 190608 h 2644685"/>
              <a:gd name="connsiteX51" fmla="*/ 2341756 w 4117954"/>
              <a:gd name="connsiteY51" fmla="*/ 179457 h 2644685"/>
              <a:gd name="connsiteX52" fmla="*/ 2430966 w 4117954"/>
              <a:gd name="connsiteY52" fmla="*/ 157154 h 2644685"/>
              <a:gd name="connsiteX53" fmla="*/ 2475571 w 4117954"/>
              <a:gd name="connsiteY53" fmla="*/ 134852 h 2644685"/>
              <a:gd name="connsiteX54" fmla="*/ 2587083 w 4117954"/>
              <a:gd name="connsiteY54" fmla="*/ 123700 h 2644685"/>
              <a:gd name="connsiteX55" fmla="*/ 2620537 w 4117954"/>
              <a:gd name="connsiteY55" fmla="*/ 112549 h 2644685"/>
              <a:gd name="connsiteX56" fmla="*/ 2720897 w 4117954"/>
              <a:gd name="connsiteY56" fmla="*/ 101398 h 2644685"/>
              <a:gd name="connsiteX57" fmla="*/ 2765502 w 4117954"/>
              <a:gd name="connsiteY57" fmla="*/ 79096 h 2644685"/>
              <a:gd name="connsiteX58" fmla="*/ 2843561 w 4117954"/>
              <a:gd name="connsiteY58" fmla="*/ 56793 h 2644685"/>
              <a:gd name="connsiteX59" fmla="*/ 2955073 w 4117954"/>
              <a:gd name="connsiteY59" fmla="*/ 23339 h 2644685"/>
              <a:gd name="connsiteX60" fmla="*/ 3010829 w 4117954"/>
              <a:gd name="connsiteY60" fmla="*/ 1037 h 2644685"/>
              <a:gd name="connsiteX61" fmla="*/ 3222702 w 4117954"/>
              <a:gd name="connsiteY61" fmla="*/ 23339 h 2644685"/>
              <a:gd name="connsiteX62" fmla="*/ 3267307 w 4117954"/>
              <a:gd name="connsiteY62" fmla="*/ 45642 h 2644685"/>
              <a:gd name="connsiteX63" fmla="*/ 3289610 w 4117954"/>
              <a:gd name="connsiteY63" fmla="*/ 67944 h 2644685"/>
              <a:gd name="connsiteX64" fmla="*/ 3334215 w 4117954"/>
              <a:gd name="connsiteY64" fmla="*/ 79096 h 2644685"/>
              <a:gd name="connsiteX65" fmla="*/ 3378819 w 4117954"/>
              <a:gd name="connsiteY65" fmla="*/ 101398 h 2644685"/>
              <a:gd name="connsiteX66" fmla="*/ 3412273 w 4117954"/>
              <a:gd name="connsiteY66" fmla="*/ 112549 h 2644685"/>
              <a:gd name="connsiteX67" fmla="*/ 3479180 w 4117954"/>
              <a:gd name="connsiteY67" fmla="*/ 146003 h 2644685"/>
              <a:gd name="connsiteX68" fmla="*/ 3590693 w 4117954"/>
              <a:gd name="connsiteY68" fmla="*/ 179457 h 2644685"/>
              <a:gd name="connsiteX69" fmla="*/ 3624146 w 4117954"/>
              <a:gd name="connsiteY69" fmla="*/ 201759 h 2644685"/>
              <a:gd name="connsiteX70" fmla="*/ 3646449 w 4117954"/>
              <a:gd name="connsiteY70" fmla="*/ 224061 h 2644685"/>
              <a:gd name="connsiteX71" fmla="*/ 3757961 w 4117954"/>
              <a:gd name="connsiteY71" fmla="*/ 268666 h 2644685"/>
              <a:gd name="connsiteX72" fmla="*/ 3836019 w 4117954"/>
              <a:gd name="connsiteY72" fmla="*/ 313271 h 2644685"/>
              <a:gd name="connsiteX73" fmla="*/ 3858322 w 4117954"/>
              <a:gd name="connsiteY73" fmla="*/ 335574 h 2644685"/>
              <a:gd name="connsiteX74" fmla="*/ 3936380 w 4117954"/>
              <a:gd name="connsiteY74" fmla="*/ 391330 h 2644685"/>
              <a:gd name="connsiteX75" fmla="*/ 3992137 w 4117954"/>
              <a:gd name="connsiteY75" fmla="*/ 458237 h 2644685"/>
              <a:gd name="connsiteX76" fmla="*/ 4014439 w 4117954"/>
              <a:gd name="connsiteY76" fmla="*/ 491691 h 2644685"/>
              <a:gd name="connsiteX77" fmla="*/ 4047893 w 4117954"/>
              <a:gd name="connsiteY77" fmla="*/ 536296 h 2644685"/>
              <a:gd name="connsiteX78" fmla="*/ 4092497 w 4117954"/>
              <a:gd name="connsiteY78" fmla="*/ 636657 h 2644685"/>
              <a:gd name="connsiteX79" fmla="*/ 4103649 w 4117954"/>
              <a:gd name="connsiteY79" fmla="*/ 692413 h 2644685"/>
              <a:gd name="connsiteX80" fmla="*/ 4103649 w 4117954"/>
              <a:gd name="connsiteY80" fmla="*/ 1038100 h 2644685"/>
              <a:gd name="connsiteX81" fmla="*/ 4059044 w 4117954"/>
              <a:gd name="connsiteY81" fmla="*/ 1105008 h 2644685"/>
              <a:gd name="connsiteX82" fmla="*/ 3980985 w 4117954"/>
              <a:gd name="connsiteY82" fmla="*/ 1171915 h 2644685"/>
              <a:gd name="connsiteX83" fmla="*/ 3947532 w 4117954"/>
              <a:gd name="connsiteY83" fmla="*/ 1205369 h 2644685"/>
              <a:gd name="connsiteX84" fmla="*/ 3914078 w 4117954"/>
              <a:gd name="connsiteY84" fmla="*/ 1227671 h 2644685"/>
              <a:gd name="connsiteX85" fmla="*/ 3891776 w 4117954"/>
              <a:gd name="connsiteY85" fmla="*/ 1249974 h 2644685"/>
              <a:gd name="connsiteX86" fmla="*/ 3858322 w 4117954"/>
              <a:gd name="connsiteY86" fmla="*/ 1272276 h 2644685"/>
              <a:gd name="connsiteX87" fmla="*/ 3780263 w 4117954"/>
              <a:gd name="connsiteY87" fmla="*/ 1339183 h 2644685"/>
              <a:gd name="connsiteX88" fmla="*/ 3713356 w 4117954"/>
              <a:gd name="connsiteY88" fmla="*/ 1417242 h 2644685"/>
              <a:gd name="connsiteX89" fmla="*/ 3679902 w 4117954"/>
              <a:gd name="connsiteY89" fmla="*/ 1450696 h 2644685"/>
              <a:gd name="connsiteX90" fmla="*/ 3624146 w 4117954"/>
              <a:gd name="connsiteY90" fmla="*/ 1484149 h 2644685"/>
              <a:gd name="connsiteX91" fmla="*/ 3590693 w 4117954"/>
              <a:gd name="connsiteY91" fmla="*/ 1506452 h 2644685"/>
              <a:gd name="connsiteX92" fmla="*/ 3546088 w 4117954"/>
              <a:gd name="connsiteY92" fmla="*/ 1517603 h 2644685"/>
              <a:gd name="connsiteX93" fmla="*/ 3456878 w 4117954"/>
              <a:gd name="connsiteY93" fmla="*/ 1562208 h 2644685"/>
              <a:gd name="connsiteX94" fmla="*/ 3423424 w 4117954"/>
              <a:gd name="connsiteY94" fmla="*/ 1584510 h 2644685"/>
              <a:gd name="connsiteX95" fmla="*/ 3378819 w 4117954"/>
              <a:gd name="connsiteY95" fmla="*/ 1606813 h 2644685"/>
              <a:gd name="connsiteX96" fmla="*/ 3334215 w 4117954"/>
              <a:gd name="connsiteY96" fmla="*/ 1640266 h 2644685"/>
              <a:gd name="connsiteX97" fmla="*/ 3267307 w 4117954"/>
              <a:gd name="connsiteY97" fmla="*/ 1662569 h 2644685"/>
              <a:gd name="connsiteX98" fmla="*/ 3178097 w 4117954"/>
              <a:gd name="connsiteY98" fmla="*/ 1707174 h 2644685"/>
              <a:gd name="connsiteX99" fmla="*/ 3133493 w 4117954"/>
              <a:gd name="connsiteY99" fmla="*/ 1729476 h 2644685"/>
              <a:gd name="connsiteX100" fmla="*/ 3055434 w 4117954"/>
              <a:gd name="connsiteY100" fmla="*/ 1751778 h 2644685"/>
              <a:gd name="connsiteX101" fmla="*/ 2999678 w 4117954"/>
              <a:gd name="connsiteY101" fmla="*/ 1785232 h 2644685"/>
              <a:gd name="connsiteX102" fmla="*/ 2921619 w 4117954"/>
              <a:gd name="connsiteY102" fmla="*/ 1818686 h 2644685"/>
              <a:gd name="connsiteX103" fmla="*/ 2787805 w 4117954"/>
              <a:gd name="connsiteY103" fmla="*/ 1874442 h 2644685"/>
              <a:gd name="connsiteX104" fmla="*/ 2765502 w 4117954"/>
              <a:gd name="connsiteY104" fmla="*/ 1896744 h 2644685"/>
              <a:gd name="connsiteX105" fmla="*/ 2698595 w 4117954"/>
              <a:gd name="connsiteY105" fmla="*/ 1919047 h 2644685"/>
              <a:gd name="connsiteX106" fmla="*/ 2653990 w 4117954"/>
              <a:gd name="connsiteY106" fmla="*/ 1941349 h 2644685"/>
              <a:gd name="connsiteX107" fmla="*/ 2620537 w 4117954"/>
              <a:gd name="connsiteY107" fmla="*/ 1952500 h 2644685"/>
              <a:gd name="connsiteX108" fmla="*/ 2509024 w 4117954"/>
              <a:gd name="connsiteY108" fmla="*/ 1974803 h 2644685"/>
              <a:gd name="connsiteX109" fmla="*/ 2297151 w 4117954"/>
              <a:gd name="connsiteY109" fmla="*/ 2008257 h 2644685"/>
              <a:gd name="connsiteX110" fmla="*/ 1661532 w 4117954"/>
              <a:gd name="connsiteY110" fmla="*/ 1985954 h 2644685"/>
              <a:gd name="connsiteX111" fmla="*/ 1628078 w 4117954"/>
              <a:gd name="connsiteY111" fmla="*/ 1974803 h 2644685"/>
              <a:gd name="connsiteX112" fmla="*/ 1427356 w 4117954"/>
              <a:gd name="connsiteY112" fmla="*/ 1985954 h 2644685"/>
              <a:gd name="connsiteX113" fmla="*/ 1393902 w 4117954"/>
              <a:gd name="connsiteY113" fmla="*/ 1997105 h 2644685"/>
              <a:gd name="connsiteX114" fmla="*/ 1349297 w 4117954"/>
              <a:gd name="connsiteY114" fmla="*/ 2008257 h 2644685"/>
              <a:gd name="connsiteX115" fmla="*/ 1271239 w 4117954"/>
              <a:gd name="connsiteY115" fmla="*/ 2052861 h 2644685"/>
              <a:gd name="connsiteX116" fmla="*/ 1237785 w 4117954"/>
              <a:gd name="connsiteY116" fmla="*/ 2064013 h 2644685"/>
              <a:gd name="connsiteX117" fmla="*/ 1193180 w 4117954"/>
              <a:gd name="connsiteY117" fmla="*/ 2097466 h 2644685"/>
              <a:gd name="connsiteX118" fmla="*/ 1170878 w 4117954"/>
              <a:gd name="connsiteY118" fmla="*/ 2119769 h 2644685"/>
              <a:gd name="connsiteX119" fmla="*/ 1092819 w 4117954"/>
              <a:gd name="connsiteY119" fmla="*/ 2186676 h 2644685"/>
              <a:gd name="connsiteX120" fmla="*/ 1059366 w 4117954"/>
              <a:gd name="connsiteY120" fmla="*/ 2220130 h 2644685"/>
              <a:gd name="connsiteX121" fmla="*/ 1037063 w 4117954"/>
              <a:gd name="connsiteY121" fmla="*/ 2253583 h 2644685"/>
              <a:gd name="connsiteX122" fmla="*/ 992458 w 4117954"/>
              <a:gd name="connsiteY122" fmla="*/ 2275886 h 2644685"/>
              <a:gd name="connsiteX123" fmla="*/ 925551 w 4117954"/>
              <a:gd name="connsiteY123" fmla="*/ 2331642 h 2644685"/>
              <a:gd name="connsiteX124" fmla="*/ 880946 w 4117954"/>
              <a:gd name="connsiteY124" fmla="*/ 2365096 h 2644685"/>
              <a:gd name="connsiteX125" fmla="*/ 791737 w 4117954"/>
              <a:gd name="connsiteY125" fmla="*/ 2454305 h 2644685"/>
              <a:gd name="connsiteX126" fmla="*/ 769434 w 4117954"/>
              <a:gd name="connsiteY126" fmla="*/ 2476608 h 2644685"/>
              <a:gd name="connsiteX127" fmla="*/ 735980 w 4117954"/>
              <a:gd name="connsiteY127" fmla="*/ 2487759 h 2644685"/>
              <a:gd name="connsiteX128" fmla="*/ 702527 w 4117954"/>
              <a:gd name="connsiteY128" fmla="*/ 2521213 h 2644685"/>
              <a:gd name="connsiteX129" fmla="*/ 657922 w 4117954"/>
              <a:gd name="connsiteY129" fmla="*/ 2532364 h 2644685"/>
              <a:gd name="connsiteX130" fmla="*/ 624468 w 4117954"/>
              <a:gd name="connsiteY130" fmla="*/ 2543515 h 2644685"/>
              <a:gd name="connsiteX131" fmla="*/ 602166 w 4117954"/>
              <a:gd name="connsiteY131" fmla="*/ 2565818 h 2644685"/>
              <a:gd name="connsiteX132" fmla="*/ 512956 w 4117954"/>
              <a:gd name="connsiteY132" fmla="*/ 2599271 h 2644685"/>
              <a:gd name="connsiteX133" fmla="*/ 479502 w 4117954"/>
              <a:gd name="connsiteY133" fmla="*/ 2610422 h 2644685"/>
              <a:gd name="connsiteX134" fmla="*/ 446049 w 4117954"/>
              <a:gd name="connsiteY134" fmla="*/ 2632725 h 2644685"/>
              <a:gd name="connsiteX135" fmla="*/ 178419 w 4117954"/>
              <a:gd name="connsiteY135" fmla="*/ 2632725 h 2644685"/>
              <a:gd name="connsiteX136" fmla="*/ 156117 w 4117954"/>
              <a:gd name="connsiteY136" fmla="*/ 2610422 h 2644685"/>
              <a:gd name="connsiteX137" fmla="*/ 133815 w 4117954"/>
              <a:gd name="connsiteY137" fmla="*/ 2576969 h 2644685"/>
              <a:gd name="connsiteX138" fmla="*/ 89210 w 4117954"/>
              <a:gd name="connsiteY138" fmla="*/ 2543515 h 2644685"/>
              <a:gd name="connsiteX139" fmla="*/ 66907 w 4117954"/>
              <a:gd name="connsiteY139" fmla="*/ 2521213 h 2644685"/>
              <a:gd name="connsiteX140" fmla="*/ 33454 w 4117954"/>
              <a:gd name="connsiteY140" fmla="*/ 2454305 h 2644685"/>
              <a:gd name="connsiteX141" fmla="*/ 11151 w 4117954"/>
              <a:gd name="connsiteY141" fmla="*/ 2387398 h 2644685"/>
              <a:gd name="connsiteX142" fmla="*/ 0 w 4117954"/>
              <a:gd name="connsiteY142" fmla="*/ 2353944 h 2644685"/>
              <a:gd name="connsiteX143" fmla="*/ 11151 w 4117954"/>
              <a:gd name="connsiteY143" fmla="*/ 2320491 h 264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117954" h="2644685">
                <a:moveTo>
                  <a:pt x="11151" y="2320491"/>
                </a:moveTo>
                <a:cubicBezTo>
                  <a:pt x="18585" y="2301906"/>
                  <a:pt x="23523" y="2282115"/>
                  <a:pt x="33454" y="2264735"/>
                </a:cubicBezTo>
                <a:cubicBezTo>
                  <a:pt x="38670" y="2255607"/>
                  <a:pt x="49188" y="2250642"/>
                  <a:pt x="55756" y="2242432"/>
                </a:cubicBezTo>
                <a:cubicBezTo>
                  <a:pt x="64128" y="2231967"/>
                  <a:pt x="69686" y="2219443"/>
                  <a:pt x="78058" y="2208978"/>
                </a:cubicBezTo>
                <a:cubicBezTo>
                  <a:pt x="105722" y="2174399"/>
                  <a:pt x="99776" y="2198994"/>
                  <a:pt x="122663" y="2153222"/>
                </a:cubicBezTo>
                <a:cubicBezTo>
                  <a:pt x="127920" y="2142709"/>
                  <a:pt x="127767" y="2129848"/>
                  <a:pt x="133815" y="2119769"/>
                </a:cubicBezTo>
                <a:cubicBezTo>
                  <a:pt x="139224" y="2110754"/>
                  <a:pt x="149809" y="2105877"/>
                  <a:pt x="156117" y="2097466"/>
                </a:cubicBezTo>
                <a:cubicBezTo>
                  <a:pt x="172199" y="2076023"/>
                  <a:pt x="185854" y="2052861"/>
                  <a:pt x="200722" y="2030559"/>
                </a:cubicBezTo>
                <a:cubicBezTo>
                  <a:pt x="208156" y="2019408"/>
                  <a:pt x="218786" y="2009819"/>
                  <a:pt x="223024" y="1997105"/>
                </a:cubicBezTo>
                <a:cubicBezTo>
                  <a:pt x="237047" y="1955040"/>
                  <a:pt x="240440" y="1935084"/>
                  <a:pt x="278780" y="1896744"/>
                </a:cubicBezTo>
                <a:lnTo>
                  <a:pt x="323385" y="1852139"/>
                </a:lnTo>
                <a:cubicBezTo>
                  <a:pt x="330819" y="1844705"/>
                  <a:pt x="339856" y="1838585"/>
                  <a:pt x="345688" y="1829837"/>
                </a:cubicBezTo>
                <a:cubicBezTo>
                  <a:pt x="369265" y="1794471"/>
                  <a:pt x="384606" y="1766720"/>
                  <a:pt x="423746" y="1740627"/>
                </a:cubicBezTo>
                <a:cubicBezTo>
                  <a:pt x="448590" y="1724065"/>
                  <a:pt x="461340" y="1718725"/>
                  <a:pt x="479502" y="1696022"/>
                </a:cubicBezTo>
                <a:cubicBezTo>
                  <a:pt x="487874" y="1685557"/>
                  <a:pt x="493433" y="1673034"/>
                  <a:pt x="501805" y="1662569"/>
                </a:cubicBezTo>
                <a:cubicBezTo>
                  <a:pt x="508373" y="1654359"/>
                  <a:pt x="517539" y="1648476"/>
                  <a:pt x="524107" y="1640266"/>
                </a:cubicBezTo>
                <a:cubicBezTo>
                  <a:pt x="532479" y="1629801"/>
                  <a:pt x="537688" y="1616988"/>
                  <a:pt x="546410" y="1606813"/>
                </a:cubicBezTo>
                <a:cubicBezTo>
                  <a:pt x="560094" y="1590848"/>
                  <a:pt x="576147" y="1577076"/>
                  <a:pt x="591015" y="1562208"/>
                </a:cubicBezTo>
                <a:cubicBezTo>
                  <a:pt x="598449" y="1554774"/>
                  <a:pt x="607009" y="1548316"/>
                  <a:pt x="613317" y="1539905"/>
                </a:cubicBezTo>
                <a:cubicBezTo>
                  <a:pt x="624468" y="1525037"/>
                  <a:pt x="634338" y="1509114"/>
                  <a:pt x="646771" y="1495300"/>
                </a:cubicBezTo>
                <a:cubicBezTo>
                  <a:pt x="667870" y="1471856"/>
                  <a:pt x="696183" y="1454636"/>
                  <a:pt x="713678" y="1428393"/>
                </a:cubicBezTo>
                <a:cubicBezTo>
                  <a:pt x="728546" y="1406091"/>
                  <a:pt x="739330" y="1380439"/>
                  <a:pt x="758283" y="1361486"/>
                </a:cubicBezTo>
                <a:lnTo>
                  <a:pt x="825190" y="1294578"/>
                </a:lnTo>
                <a:cubicBezTo>
                  <a:pt x="832624" y="1287144"/>
                  <a:pt x="838745" y="1278108"/>
                  <a:pt x="847493" y="1272276"/>
                </a:cubicBezTo>
                <a:lnTo>
                  <a:pt x="880946" y="1249974"/>
                </a:lnTo>
                <a:cubicBezTo>
                  <a:pt x="902874" y="1217083"/>
                  <a:pt x="904507" y="1209895"/>
                  <a:pt x="936702" y="1183066"/>
                </a:cubicBezTo>
                <a:cubicBezTo>
                  <a:pt x="946998" y="1174486"/>
                  <a:pt x="960139" y="1169668"/>
                  <a:pt x="970156" y="1160764"/>
                </a:cubicBezTo>
                <a:cubicBezTo>
                  <a:pt x="993730" y="1139810"/>
                  <a:pt x="1010820" y="1111352"/>
                  <a:pt x="1037063" y="1093857"/>
                </a:cubicBezTo>
                <a:lnTo>
                  <a:pt x="1103971" y="1049252"/>
                </a:lnTo>
                <a:cubicBezTo>
                  <a:pt x="1115122" y="1041818"/>
                  <a:pt x="1127947" y="1036425"/>
                  <a:pt x="1137424" y="1026949"/>
                </a:cubicBezTo>
                <a:cubicBezTo>
                  <a:pt x="1168039" y="996336"/>
                  <a:pt x="1149753" y="1007972"/>
                  <a:pt x="1193180" y="993496"/>
                </a:cubicBezTo>
                <a:cubicBezTo>
                  <a:pt x="1256372" y="898709"/>
                  <a:pt x="1152291" y="1045536"/>
                  <a:pt x="1282390" y="915437"/>
                </a:cubicBezTo>
                <a:cubicBezTo>
                  <a:pt x="1297258" y="900569"/>
                  <a:pt x="1315332" y="888328"/>
                  <a:pt x="1326995" y="870832"/>
                </a:cubicBezTo>
                <a:cubicBezTo>
                  <a:pt x="1334429" y="859681"/>
                  <a:pt x="1338832" y="845750"/>
                  <a:pt x="1349297" y="837378"/>
                </a:cubicBezTo>
                <a:cubicBezTo>
                  <a:pt x="1358476" y="830035"/>
                  <a:pt x="1371600" y="829944"/>
                  <a:pt x="1382751" y="826227"/>
                </a:cubicBezTo>
                <a:cubicBezTo>
                  <a:pt x="1397619" y="811359"/>
                  <a:pt x="1409860" y="793286"/>
                  <a:pt x="1427356" y="781622"/>
                </a:cubicBezTo>
                <a:cubicBezTo>
                  <a:pt x="1449658" y="766754"/>
                  <a:pt x="1475310" y="755971"/>
                  <a:pt x="1494263" y="737018"/>
                </a:cubicBezTo>
                <a:lnTo>
                  <a:pt x="1550019" y="681261"/>
                </a:lnTo>
                <a:lnTo>
                  <a:pt x="1572322" y="658959"/>
                </a:lnTo>
                <a:cubicBezTo>
                  <a:pt x="1601187" y="630095"/>
                  <a:pt x="1632669" y="594238"/>
                  <a:pt x="1672683" y="580900"/>
                </a:cubicBezTo>
                <a:lnTo>
                  <a:pt x="1706137" y="569749"/>
                </a:lnTo>
                <a:cubicBezTo>
                  <a:pt x="1717288" y="562315"/>
                  <a:pt x="1729125" y="555819"/>
                  <a:pt x="1739590" y="547447"/>
                </a:cubicBezTo>
                <a:cubicBezTo>
                  <a:pt x="1782618" y="513024"/>
                  <a:pt x="1740076" y="529646"/>
                  <a:pt x="1806497" y="491691"/>
                </a:cubicBezTo>
                <a:cubicBezTo>
                  <a:pt x="1816703" y="485859"/>
                  <a:pt x="1828800" y="484256"/>
                  <a:pt x="1839951" y="480539"/>
                </a:cubicBezTo>
                <a:cubicBezTo>
                  <a:pt x="1879162" y="441330"/>
                  <a:pt x="1847250" y="467384"/>
                  <a:pt x="1918010" y="435935"/>
                </a:cubicBezTo>
                <a:cubicBezTo>
                  <a:pt x="2058654" y="373426"/>
                  <a:pt x="1853094" y="457440"/>
                  <a:pt x="2018371" y="391330"/>
                </a:cubicBezTo>
                <a:cubicBezTo>
                  <a:pt x="2113710" y="295986"/>
                  <a:pt x="1958333" y="444721"/>
                  <a:pt x="2074127" y="357876"/>
                </a:cubicBezTo>
                <a:cubicBezTo>
                  <a:pt x="2095154" y="342106"/>
                  <a:pt x="2108014" y="316700"/>
                  <a:pt x="2129883" y="302120"/>
                </a:cubicBezTo>
                <a:cubicBezTo>
                  <a:pt x="2152185" y="287252"/>
                  <a:pt x="2177837" y="276468"/>
                  <a:pt x="2196790" y="257515"/>
                </a:cubicBezTo>
                <a:cubicBezTo>
                  <a:pt x="2211658" y="242647"/>
                  <a:pt x="2221447" y="219559"/>
                  <a:pt x="2241395" y="212910"/>
                </a:cubicBezTo>
                <a:lnTo>
                  <a:pt x="2308302" y="190608"/>
                </a:lnTo>
                <a:cubicBezTo>
                  <a:pt x="2319453" y="186891"/>
                  <a:pt x="2330352" y="182308"/>
                  <a:pt x="2341756" y="179457"/>
                </a:cubicBezTo>
                <a:cubicBezTo>
                  <a:pt x="2371493" y="172023"/>
                  <a:pt x="2403550" y="170862"/>
                  <a:pt x="2430966" y="157154"/>
                </a:cubicBezTo>
                <a:cubicBezTo>
                  <a:pt x="2445834" y="149720"/>
                  <a:pt x="2459317" y="138335"/>
                  <a:pt x="2475571" y="134852"/>
                </a:cubicBezTo>
                <a:cubicBezTo>
                  <a:pt x="2512098" y="127025"/>
                  <a:pt x="2549912" y="127417"/>
                  <a:pt x="2587083" y="123700"/>
                </a:cubicBezTo>
                <a:cubicBezTo>
                  <a:pt x="2598234" y="119983"/>
                  <a:pt x="2608942" y="114481"/>
                  <a:pt x="2620537" y="112549"/>
                </a:cubicBezTo>
                <a:cubicBezTo>
                  <a:pt x="2653738" y="107016"/>
                  <a:pt x="2688100" y="108966"/>
                  <a:pt x="2720897" y="101398"/>
                </a:cubicBezTo>
                <a:cubicBezTo>
                  <a:pt x="2737095" y="97660"/>
                  <a:pt x="2749937" y="84933"/>
                  <a:pt x="2765502" y="79096"/>
                </a:cubicBezTo>
                <a:cubicBezTo>
                  <a:pt x="2840942" y="50806"/>
                  <a:pt x="2780664" y="83748"/>
                  <a:pt x="2843561" y="56793"/>
                </a:cubicBezTo>
                <a:cubicBezTo>
                  <a:pt x="2926071" y="21432"/>
                  <a:pt x="2847719" y="41233"/>
                  <a:pt x="2955073" y="23339"/>
                </a:cubicBezTo>
                <a:cubicBezTo>
                  <a:pt x="2973658" y="15905"/>
                  <a:pt x="2990840" y="2089"/>
                  <a:pt x="3010829" y="1037"/>
                </a:cubicBezTo>
                <a:cubicBezTo>
                  <a:pt x="3099903" y="-3651"/>
                  <a:pt x="3147012" y="8201"/>
                  <a:pt x="3222702" y="23339"/>
                </a:cubicBezTo>
                <a:cubicBezTo>
                  <a:pt x="3237570" y="30773"/>
                  <a:pt x="3253475" y="36421"/>
                  <a:pt x="3267307" y="45642"/>
                </a:cubicBezTo>
                <a:cubicBezTo>
                  <a:pt x="3276055" y="51474"/>
                  <a:pt x="3280206" y="63242"/>
                  <a:pt x="3289610" y="67944"/>
                </a:cubicBezTo>
                <a:cubicBezTo>
                  <a:pt x="3303318" y="74798"/>
                  <a:pt x="3319865" y="73715"/>
                  <a:pt x="3334215" y="79096"/>
                </a:cubicBezTo>
                <a:cubicBezTo>
                  <a:pt x="3349779" y="84933"/>
                  <a:pt x="3363540" y="94850"/>
                  <a:pt x="3378819" y="101398"/>
                </a:cubicBezTo>
                <a:cubicBezTo>
                  <a:pt x="3389623" y="106028"/>
                  <a:pt x="3401122" y="108832"/>
                  <a:pt x="3412273" y="112549"/>
                </a:cubicBezTo>
                <a:cubicBezTo>
                  <a:pt x="3448927" y="136985"/>
                  <a:pt x="3438784" y="134461"/>
                  <a:pt x="3479180" y="146003"/>
                </a:cubicBezTo>
                <a:cubicBezTo>
                  <a:pt x="3506454" y="153795"/>
                  <a:pt x="3570816" y="166205"/>
                  <a:pt x="3590693" y="179457"/>
                </a:cubicBezTo>
                <a:cubicBezTo>
                  <a:pt x="3601844" y="186891"/>
                  <a:pt x="3613681" y="193387"/>
                  <a:pt x="3624146" y="201759"/>
                </a:cubicBezTo>
                <a:cubicBezTo>
                  <a:pt x="3632356" y="208327"/>
                  <a:pt x="3637259" y="218955"/>
                  <a:pt x="3646449" y="224061"/>
                </a:cubicBezTo>
                <a:cubicBezTo>
                  <a:pt x="3684538" y="245222"/>
                  <a:pt x="3718734" y="255591"/>
                  <a:pt x="3757961" y="268666"/>
                </a:cubicBezTo>
                <a:cubicBezTo>
                  <a:pt x="3833074" y="343779"/>
                  <a:pt x="3746162" y="268342"/>
                  <a:pt x="3836019" y="313271"/>
                </a:cubicBezTo>
                <a:cubicBezTo>
                  <a:pt x="3845423" y="317973"/>
                  <a:pt x="3850245" y="328843"/>
                  <a:pt x="3858322" y="335574"/>
                </a:cubicBezTo>
                <a:cubicBezTo>
                  <a:pt x="3885976" y="358619"/>
                  <a:pt x="3907418" y="372021"/>
                  <a:pt x="3936380" y="391330"/>
                </a:cubicBezTo>
                <a:cubicBezTo>
                  <a:pt x="3991762" y="474399"/>
                  <a:pt x="3920576" y="372363"/>
                  <a:pt x="3992137" y="458237"/>
                </a:cubicBezTo>
                <a:cubicBezTo>
                  <a:pt x="4000717" y="468533"/>
                  <a:pt x="4006649" y="480785"/>
                  <a:pt x="4014439" y="491691"/>
                </a:cubicBezTo>
                <a:cubicBezTo>
                  <a:pt x="4025242" y="506815"/>
                  <a:pt x="4036742" y="521428"/>
                  <a:pt x="4047893" y="536296"/>
                </a:cubicBezTo>
                <a:cubicBezTo>
                  <a:pt x="4074433" y="615917"/>
                  <a:pt x="4057155" y="583642"/>
                  <a:pt x="4092497" y="636657"/>
                </a:cubicBezTo>
                <a:cubicBezTo>
                  <a:pt x="4096214" y="655242"/>
                  <a:pt x="4100969" y="673650"/>
                  <a:pt x="4103649" y="692413"/>
                </a:cubicBezTo>
                <a:cubicBezTo>
                  <a:pt x="4120259" y="808680"/>
                  <a:pt x="4125037" y="918330"/>
                  <a:pt x="4103649" y="1038100"/>
                </a:cubicBezTo>
                <a:cubicBezTo>
                  <a:pt x="4098937" y="1064487"/>
                  <a:pt x="4077998" y="1086054"/>
                  <a:pt x="4059044" y="1105008"/>
                </a:cubicBezTo>
                <a:cubicBezTo>
                  <a:pt x="3925014" y="1239038"/>
                  <a:pt x="4082892" y="1086992"/>
                  <a:pt x="3980985" y="1171915"/>
                </a:cubicBezTo>
                <a:cubicBezTo>
                  <a:pt x="3968870" y="1182011"/>
                  <a:pt x="3959647" y="1195273"/>
                  <a:pt x="3947532" y="1205369"/>
                </a:cubicBezTo>
                <a:cubicBezTo>
                  <a:pt x="3937236" y="1213949"/>
                  <a:pt x="3924543" y="1219299"/>
                  <a:pt x="3914078" y="1227671"/>
                </a:cubicBezTo>
                <a:cubicBezTo>
                  <a:pt x="3905868" y="1234239"/>
                  <a:pt x="3899986" y="1243406"/>
                  <a:pt x="3891776" y="1249974"/>
                </a:cubicBezTo>
                <a:cubicBezTo>
                  <a:pt x="3881311" y="1258346"/>
                  <a:pt x="3868498" y="1263554"/>
                  <a:pt x="3858322" y="1272276"/>
                </a:cubicBezTo>
                <a:cubicBezTo>
                  <a:pt x="3763679" y="1353398"/>
                  <a:pt x="3857066" y="1287983"/>
                  <a:pt x="3780263" y="1339183"/>
                </a:cubicBezTo>
                <a:cubicBezTo>
                  <a:pt x="3746298" y="1390133"/>
                  <a:pt x="3767438" y="1363160"/>
                  <a:pt x="3713356" y="1417242"/>
                </a:cubicBezTo>
                <a:cubicBezTo>
                  <a:pt x="3702205" y="1428393"/>
                  <a:pt x="3693425" y="1442582"/>
                  <a:pt x="3679902" y="1450696"/>
                </a:cubicBezTo>
                <a:cubicBezTo>
                  <a:pt x="3661317" y="1461847"/>
                  <a:pt x="3642525" y="1472662"/>
                  <a:pt x="3624146" y="1484149"/>
                </a:cubicBezTo>
                <a:cubicBezTo>
                  <a:pt x="3612781" y="1491252"/>
                  <a:pt x="3603011" y="1501173"/>
                  <a:pt x="3590693" y="1506452"/>
                </a:cubicBezTo>
                <a:cubicBezTo>
                  <a:pt x="3576606" y="1512489"/>
                  <a:pt x="3560956" y="1513886"/>
                  <a:pt x="3546088" y="1517603"/>
                </a:cubicBezTo>
                <a:cubicBezTo>
                  <a:pt x="3468581" y="1569273"/>
                  <a:pt x="3565998" y="1507648"/>
                  <a:pt x="3456878" y="1562208"/>
                </a:cubicBezTo>
                <a:cubicBezTo>
                  <a:pt x="3444891" y="1568202"/>
                  <a:pt x="3435060" y="1577861"/>
                  <a:pt x="3423424" y="1584510"/>
                </a:cubicBezTo>
                <a:cubicBezTo>
                  <a:pt x="3408991" y="1592757"/>
                  <a:pt x="3392916" y="1598003"/>
                  <a:pt x="3378819" y="1606813"/>
                </a:cubicBezTo>
                <a:cubicBezTo>
                  <a:pt x="3363059" y="1616663"/>
                  <a:pt x="3350838" y="1631955"/>
                  <a:pt x="3334215" y="1640266"/>
                </a:cubicBezTo>
                <a:cubicBezTo>
                  <a:pt x="3313188" y="1650780"/>
                  <a:pt x="3288334" y="1652055"/>
                  <a:pt x="3267307" y="1662569"/>
                </a:cubicBezTo>
                <a:lnTo>
                  <a:pt x="3178097" y="1707174"/>
                </a:lnTo>
                <a:cubicBezTo>
                  <a:pt x="3163229" y="1714608"/>
                  <a:pt x="3149620" y="1725444"/>
                  <a:pt x="3133493" y="1729476"/>
                </a:cubicBezTo>
                <a:cubicBezTo>
                  <a:pt x="3077484" y="1743478"/>
                  <a:pt x="3103427" y="1735781"/>
                  <a:pt x="3055434" y="1751778"/>
                </a:cubicBezTo>
                <a:cubicBezTo>
                  <a:pt x="3018346" y="1788867"/>
                  <a:pt x="3050344" y="1763518"/>
                  <a:pt x="2999678" y="1785232"/>
                </a:cubicBezTo>
                <a:cubicBezTo>
                  <a:pt x="2903220" y="1826571"/>
                  <a:pt x="3000075" y="1792535"/>
                  <a:pt x="2921619" y="1818686"/>
                </a:cubicBezTo>
                <a:cubicBezTo>
                  <a:pt x="2834270" y="1876919"/>
                  <a:pt x="2965490" y="1793677"/>
                  <a:pt x="2787805" y="1874442"/>
                </a:cubicBezTo>
                <a:cubicBezTo>
                  <a:pt x="2778234" y="1878792"/>
                  <a:pt x="2774906" y="1892042"/>
                  <a:pt x="2765502" y="1896744"/>
                </a:cubicBezTo>
                <a:cubicBezTo>
                  <a:pt x="2744475" y="1907257"/>
                  <a:pt x="2719622" y="1908534"/>
                  <a:pt x="2698595" y="1919047"/>
                </a:cubicBezTo>
                <a:cubicBezTo>
                  <a:pt x="2683727" y="1926481"/>
                  <a:pt x="2669269" y="1934801"/>
                  <a:pt x="2653990" y="1941349"/>
                </a:cubicBezTo>
                <a:cubicBezTo>
                  <a:pt x="2643186" y="1945979"/>
                  <a:pt x="2631839" y="1949271"/>
                  <a:pt x="2620537" y="1952500"/>
                </a:cubicBezTo>
                <a:cubicBezTo>
                  <a:pt x="2573952" y="1965810"/>
                  <a:pt x="2561609" y="1966039"/>
                  <a:pt x="2509024" y="1974803"/>
                </a:cubicBezTo>
                <a:cubicBezTo>
                  <a:pt x="2396139" y="2012431"/>
                  <a:pt x="2465556" y="1995302"/>
                  <a:pt x="2297151" y="2008257"/>
                </a:cubicBezTo>
                <a:cubicBezTo>
                  <a:pt x="2240499" y="2007167"/>
                  <a:pt x="1853704" y="2033996"/>
                  <a:pt x="1661532" y="1985954"/>
                </a:cubicBezTo>
                <a:cubicBezTo>
                  <a:pt x="1650128" y="1983103"/>
                  <a:pt x="1639229" y="1978520"/>
                  <a:pt x="1628078" y="1974803"/>
                </a:cubicBezTo>
                <a:cubicBezTo>
                  <a:pt x="1561171" y="1978520"/>
                  <a:pt x="1494065" y="1979601"/>
                  <a:pt x="1427356" y="1985954"/>
                </a:cubicBezTo>
                <a:cubicBezTo>
                  <a:pt x="1415654" y="1987068"/>
                  <a:pt x="1405204" y="1993876"/>
                  <a:pt x="1393902" y="1997105"/>
                </a:cubicBezTo>
                <a:cubicBezTo>
                  <a:pt x="1379166" y="2001315"/>
                  <a:pt x="1364165" y="2004540"/>
                  <a:pt x="1349297" y="2008257"/>
                </a:cubicBezTo>
                <a:cubicBezTo>
                  <a:pt x="1315698" y="2030656"/>
                  <a:pt x="1310856" y="2035882"/>
                  <a:pt x="1271239" y="2052861"/>
                </a:cubicBezTo>
                <a:cubicBezTo>
                  <a:pt x="1260435" y="2057491"/>
                  <a:pt x="1248936" y="2060296"/>
                  <a:pt x="1237785" y="2064013"/>
                </a:cubicBezTo>
                <a:cubicBezTo>
                  <a:pt x="1222917" y="2075164"/>
                  <a:pt x="1207458" y="2085568"/>
                  <a:pt x="1193180" y="2097466"/>
                </a:cubicBezTo>
                <a:cubicBezTo>
                  <a:pt x="1185103" y="2104197"/>
                  <a:pt x="1179088" y="2113201"/>
                  <a:pt x="1170878" y="2119769"/>
                </a:cubicBezTo>
                <a:cubicBezTo>
                  <a:pt x="1085960" y="2187704"/>
                  <a:pt x="1200195" y="2079298"/>
                  <a:pt x="1092819" y="2186676"/>
                </a:cubicBezTo>
                <a:cubicBezTo>
                  <a:pt x="1081668" y="2197827"/>
                  <a:pt x="1068114" y="2207009"/>
                  <a:pt x="1059366" y="2220130"/>
                </a:cubicBezTo>
                <a:cubicBezTo>
                  <a:pt x="1051932" y="2231281"/>
                  <a:pt x="1047359" y="2245003"/>
                  <a:pt x="1037063" y="2253583"/>
                </a:cubicBezTo>
                <a:cubicBezTo>
                  <a:pt x="1024293" y="2264225"/>
                  <a:pt x="1006555" y="2267076"/>
                  <a:pt x="992458" y="2275886"/>
                </a:cubicBezTo>
                <a:cubicBezTo>
                  <a:pt x="921129" y="2320467"/>
                  <a:pt x="971356" y="2293471"/>
                  <a:pt x="925551" y="2331642"/>
                </a:cubicBezTo>
                <a:cubicBezTo>
                  <a:pt x="911273" y="2343540"/>
                  <a:pt x="894837" y="2352748"/>
                  <a:pt x="880946" y="2365096"/>
                </a:cubicBezTo>
                <a:lnTo>
                  <a:pt x="791737" y="2454305"/>
                </a:lnTo>
                <a:cubicBezTo>
                  <a:pt x="784303" y="2461739"/>
                  <a:pt x="779408" y="2473283"/>
                  <a:pt x="769434" y="2476608"/>
                </a:cubicBezTo>
                <a:lnTo>
                  <a:pt x="735980" y="2487759"/>
                </a:lnTo>
                <a:cubicBezTo>
                  <a:pt x="724829" y="2498910"/>
                  <a:pt x="716219" y="2513389"/>
                  <a:pt x="702527" y="2521213"/>
                </a:cubicBezTo>
                <a:cubicBezTo>
                  <a:pt x="689220" y="2528817"/>
                  <a:pt x="672658" y="2528154"/>
                  <a:pt x="657922" y="2532364"/>
                </a:cubicBezTo>
                <a:cubicBezTo>
                  <a:pt x="646620" y="2535593"/>
                  <a:pt x="635619" y="2539798"/>
                  <a:pt x="624468" y="2543515"/>
                </a:cubicBezTo>
                <a:cubicBezTo>
                  <a:pt x="617034" y="2550949"/>
                  <a:pt x="610914" y="2559986"/>
                  <a:pt x="602166" y="2565818"/>
                </a:cubicBezTo>
                <a:cubicBezTo>
                  <a:pt x="563192" y="2591801"/>
                  <a:pt x="555859" y="2587013"/>
                  <a:pt x="512956" y="2599271"/>
                </a:cubicBezTo>
                <a:cubicBezTo>
                  <a:pt x="501654" y="2602500"/>
                  <a:pt x="490653" y="2606705"/>
                  <a:pt x="479502" y="2610422"/>
                </a:cubicBezTo>
                <a:cubicBezTo>
                  <a:pt x="468351" y="2617856"/>
                  <a:pt x="458763" y="2628487"/>
                  <a:pt x="446049" y="2632725"/>
                </a:cubicBezTo>
                <a:cubicBezTo>
                  <a:pt x="370048" y="2658059"/>
                  <a:pt x="232768" y="2635744"/>
                  <a:pt x="178419" y="2632725"/>
                </a:cubicBezTo>
                <a:cubicBezTo>
                  <a:pt x="170985" y="2625291"/>
                  <a:pt x="162685" y="2618632"/>
                  <a:pt x="156117" y="2610422"/>
                </a:cubicBezTo>
                <a:cubicBezTo>
                  <a:pt x="147745" y="2599957"/>
                  <a:pt x="143292" y="2586446"/>
                  <a:pt x="133815" y="2576969"/>
                </a:cubicBezTo>
                <a:cubicBezTo>
                  <a:pt x="120673" y="2563827"/>
                  <a:pt x="103488" y="2555413"/>
                  <a:pt x="89210" y="2543515"/>
                </a:cubicBezTo>
                <a:cubicBezTo>
                  <a:pt x="81133" y="2536784"/>
                  <a:pt x="74341" y="2528647"/>
                  <a:pt x="66907" y="2521213"/>
                </a:cubicBezTo>
                <a:cubicBezTo>
                  <a:pt x="26244" y="2399221"/>
                  <a:pt x="91093" y="2583991"/>
                  <a:pt x="33454" y="2454305"/>
                </a:cubicBezTo>
                <a:cubicBezTo>
                  <a:pt x="23906" y="2432822"/>
                  <a:pt x="18585" y="2409700"/>
                  <a:pt x="11151" y="2387398"/>
                </a:cubicBezTo>
                <a:cubicBezTo>
                  <a:pt x="7434" y="2376247"/>
                  <a:pt x="0" y="2365699"/>
                  <a:pt x="0" y="2353944"/>
                </a:cubicBezTo>
                <a:lnTo>
                  <a:pt x="11151" y="2320491"/>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8067" y="3357106"/>
            <a:ext cx="3403278" cy="769441"/>
          </a:xfrm>
          <a:prstGeom prst="rect">
            <a:avLst/>
          </a:prstGeom>
          <a:noFill/>
        </p:spPr>
        <p:txBody>
          <a:bodyPr wrap="square" rtlCol="0">
            <a:spAutoFit/>
          </a:bodyPr>
          <a:lstStyle/>
          <a:p>
            <a:pPr algn="ctr"/>
            <a:r>
              <a:rPr lang="de-DE" sz="1600" b="1" dirty="0"/>
              <a:t>Lofdal Intrusive Complex</a:t>
            </a:r>
          </a:p>
          <a:p>
            <a:pPr algn="ctr"/>
            <a:r>
              <a:rPr lang="de-DE" sz="1400" dirty="0"/>
              <a:t>Nepheline syenites, phonolite dyke swarm, </a:t>
            </a:r>
          </a:p>
          <a:p>
            <a:pPr algn="ctr"/>
            <a:r>
              <a:rPr lang="de-DE" sz="1400" dirty="0"/>
              <a:t>Ca- and Mg-carbonatites, diatremes</a:t>
            </a:r>
          </a:p>
        </p:txBody>
      </p:sp>
      <p:pic>
        <p:nvPicPr>
          <p:cNvPr id="7" name="Picture 6">
            <a:extLst>
              <a:ext uri="{FF2B5EF4-FFF2-40B4-BE49-F238E27FC236}">
                <a16:creationId xmlns:a16="http://schemas.microsoft.com/office/drawing/2014/main" id="{22166642-F178-5C61-1620-1D8BABD0B71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906801" y="98196"/>
            <a:ext cx="1216237" cy="762713"/>
          </a:xfrm>
          <a:prstGeom prst="rect">
            <a:avLst/>
          </a:prstGeom>
        </p:spPr>
      </p:pic>
      <p:sp>
        <p:nvSpPr>
          <p:cNvPr id="13" name="TextBox 12">
            <a:extLst>
              <a:ext uri="{FF2B5EF4-FFF2-40B4-BE49-F238E27FC236}">
                <a16:creationId xmlns:a16="http://schemas.microsoft.com/office/drawing/2014/main" id="{0DCC7EE0-3015-199E-E965-7D70C818CC14}"/>
              </a:ext>
            </a:extLst>
          </p:cNvPr>
          <p:cNvSpPr txBox="1"/>
          <p:nvPr/>
        </p:nvSpPr>
        <p:spPr>
          <a:xfrm>
            <a:off x="7868153" y="1001098"/>
            <a:ext cx="4228257" cy="2462213"/>
          </a:xfrm>
          <a:prstGeom prst="rect">
            <a:avLst/>
          </a:prstGeom>
          <a:solidFill>
            <a:schemeClr val="bg1"/>
          </a:solidFill>
          <a:ln>
            <a:solidFill>
              <a:schemeClr val="tx1"/>
            </a:solidFill>
          </a:ln>
        </p:spPr>
        <p:txBody>
          <a:bodyPr wrap="square" rtlCol="0">
            <a:spAutoFit/>
          </a:bodyPr>
          <a:lstStyle/>
          <a:p>
            <a:pPr marL="285750" indent="-285750">
              <a:spcBef>
                <a:spcPts val="600"/>
              </a:spcBef>
              <a:buFont typeface="Arial" panose="020B0604020202020204" pitchFamily="34" charset="0"/>
              <a:buChar char="•"/>
            </a:pPr>
            <a:r>
              <a:rPr lang="en-CA" b="1" dirty="0"/>
              <a:t>Structural control</a:t>
            </a:r>
            <a:r>
              <a:rPr lang="en-CA" dirty="0"/>
              <a:t>: Repeatedly re-activated fault zones as fluid channels for HREE-rich fluids from deep intrusion</a:t>
            </a:r>
          </a:p>
          <a:p>
            <a:pPr marL="285750" indent="-285750">
              <a:spcBef>
                <a:spcPts val="600"/>
              </a:spcBef>
              <a:buFont typeface="Arial" panose="020B0604020202020204" pitchFamily="34" charset="0"/>
              <a:buChar char="•"/>
            </a:pPr>
            <a:r>
              <a:rPr lang="de-DE" dirty="0"/>
              <a:t>Mineralisation controlled by compres-sional structures, step over zones</a:t>
            </a:r>
          </a:p>
          <a:p>
            <a:pPr marL="285750" indent="-285750">
              <a:spcBef>
                <a:spcPts val="600"/>
              </a:spcBef>
              <a:buFont typeface="Arial" panose="020B0604020202020204" pitchFamily="34" charset="0"/>
              <a:buChar char="•"/>
            </a:pPr>
            <a:r>
              <a:rPr lang="en-CA" b="1" dirty="0"/>
              <a:t>Alteration</a:t>
            </a:r>
            <a:r>
              <a:rPr lang="en-CA" dirty="0"/>
              <a:t>: Albitization and intense brecciation of albitite (rheological control) in fault zones</a:t>
            </a:r>
          </a:p>
        </p:txBody>
      </p:sp>
    </p:spTree>
    <p:extLst>
      <p:ext uri="{BB962C8B-B14F-4D97-AF65-F5344CB8AC3E}">
        <p14:creationId xmlns:p14="http://schemas.microsoft.com/office/powerpoint/2010/main" val="3179682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543F16-D946-4369-8BDE-FEEA8E0F6430}"/>
              </a:ext>
            </a:extLst>
          </p:cNvPr>
          <p:cNvSpPr txBox="1">
            <a:spLocks/>
          </p:cNvSpPr>
          <p:nvPr/>
        </p:nvSpPr>
        <p:spPr>
          <a:xfrm>
            <a:off x="111160" y="61314"/>
            <a:ext cx="11372279" cy="465955"/>
          </a:xfrm>
          <a:prstGeom prst="rect">
            <a:avLst/>
          </a:prstGeom>
        </p:spPr>
        <p:txBody>
          <a:bodyPr vert="horz" lIns="91440" tIns="45720" rIns="91440" bIns="45720" rtlCol="0" anchor="b">
            <a:noAutofit/>
          </a:bodyPr>
          <a:lstStyle>
            <a:lvl1pPr defTabSz="914400">
              <a:lnSpc>
                <a:spcPct val="90000"/>
              </a:lnSpc>
              <a:spcBef>
                <a:spcPct val="0"/>
              </a:spcBef>
              <a:buNone/>
              <a:defRPr sz="3200" b="1">
                <a:solidFill>
                  <a:schemeClr val="accent2">
                    <a:lumMod val="75000"/>
                  </a:schemeClr>
                </a:solidFill>
                <a:latin typeface="+mj-lt"/>
                <a:ea typeface="+mj-ea"/>
                <a:cs typeface="+mj-cs"/>
              </a:defRPr>
            </a:lvl1pPr>
          </a:lstStyle>
          <a:p>
            <a:pPr algn="ctr"/>
            <a:r>
              <a:rPr lang="en-CA" sz="2800" dirty="0">
                <a:solidFill>
                  <a:schemeClr val="tx1"/>
                </a:solidFill>
                <a:latin typeface="+mn-lt"/>
                <a:ea typeface="+mn-ea"/>
                <a:cs typeface="+mn-cs"/>
              </a:rPr>
              <a:t>Drilling</a:t>
            </a:r>
          </a:p>
        </p:txBody>
      </p:sp>
      <p:sp>
        <p:nvSpPr>
          <p:cNvPr id="6" name="TextBox 5">
            <a:extLst>
              <a:ext uri="{FF2B5EF4-FFF2-40B4-BE49-F238E27FC236}">
                <a16:creationId xmlns:a16="http://schemas.microsoft.com/office/drawing/2014/main" id="{56D1D693-46A4-4EF5-8400-726C5E4DA812}"/>
              </a:ext>
            </a:extLst>
          </p:cNvPr>
          <p:cNvSpPr txBox="1"/>
          <p:nvPr/>
        </p:nvSpPr>
        <p:spPr>
          <a:xfrm>
            <a:off x="103736" y="573033"/>
            <a:ext cx="11379703" cy="1077218"/>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CA" dirty="0"/>
              <a:t>Focus on resource drilling at Area 4 and Area 2B</a:t>
            </a:r>
          </a:p>
          <a:p>
            <a:pPr marL="285750" indent="-285750">
              <a:spcBef>
                <a:spcPts val="600"/>
              </a:spcBef>
              <a:buFont typeface="Arial" panose="020B0604020202020204" pitchFamily="34" charset="0"/>
              <a:buChar char="•"/>
            </a:pPr>
            <a:r>
              <a:rPr lang="en-CA" dirty="0"/>
              <a:t>Mineral Resource Statement of May 2024 only refers to the segments of Area 4 and Area 2B</a:t>
            </a:r>
          </a:p>
          <a:p>
            <a:pPr marL="285750" indent="-285750">
              <a:spcBef>
                <a:spcPts val="600"/>
              </a:spcBef>
              <a:buFont typeface="Arial" panose="020B0604020202020204" pitchFamily="34" charset="0"/>
              <a:buChar char="•"/>
            </a:pPr>
            <a:r>
              <a:rPr lang="de-DE" dirty="0"/>
              <a:t>Large additional resource upside potential </a:t>
            </a:r>
          </a:p>
        </p:txBody>
      </p:sp>
      <p:sp>
        <p:nvSpPr>
          <p:cNvPr id="11" name="TextBox 10">
            <a:extLst>
              <a:ext uri="{FF2B5EF4-FFF2-40B4-BE49-F238E27FC236}">
                <a16:creationId xmlns:a16="http://schemas.microsoft.com/office/drawing/2014/main" id="{7029CA16-F448-47E1-F678-CB5548579B51}"/>
              </a:ext>
            </a:extLst>
          </p:cNvPr>
          <p:cNvSpPr txBox="1"/>
          <p:nvPr/>
        </p:nvSpPr>
        <p:spPr>
          <a:xfrm>
            <a:off x="9890767" y="6458132"/>
            <a:ext cx="2352792" cy="338554"/>
          </a:xfrm>
          <a:prstGeom prst="rect">
            <a:avLst/>
          </a:prstGeom>
          <a:noFill/>
        </p:spPr>
        <p:txBody>
          <a:bodyPr wrap="square">
            <a:spAutoFit/>
          </a:bodyPr>
          <a:lstStyle/>
          <a:p>
            <a:pPr>
              <a:spcAft>
                <a:spcPts val="900"/>
              </a:spcAft>
            </a:pPr>
            <a:r>
              <a:rPr lang="en-CA" sz="1600" dirty="0"/>
              <a:t>Central Lofdal deposit</a:t>
            </a:r>
          </a:p>
        </p:txBody>
      </p:sp>
      <p:pic>
        <p:nvPicPr>
          <p:cNvPr id="7" name="Picture 6" descr="Chart, map&#10;&#10;Description automatically generated">
            <a:extLst>
              <a:ext uri="{FF2B5EF4-FFF2-40B4-BE49-F238E27FC236}">
                <a16:creationId xmlns:a16="http://schemas.microsoft.com/office/drawing/2014/main" id="{4D05E446-644C-4CD3-F426-B31560DCAC5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754" t="5148" r="6167" b="4098"/>
          <a:stretch/>
        </p:blipFill>
        <p:spPr>
          <a:xfrm>
            <a:off x="5094514" y="1564991"/>
            <a:ext cx="7097486" cy="4950161"/>
          </a:xfrm>
          <a:prstGeom prst="rect">
            <a:avLst/>
          </a:prstGeom>
        </p:spPr>
      </p:pic>
      <p:sp>
        <p:nvSpPr>
          <p:cNvPr id="14" name="TextBox 13">
            <a:extLst>
              <a:ext uri="{FF2B5EF4-FFF2-40B4-BE49-F238E27FC236}">
                <a16:creationId xmlns:a16="http://schemas.microsoft.com/office/drawing/2014/main" id="{45B3C7A9-D04F-8980-A3FC-471AB76B7B19}"/>
              </a:ext>
            </a:extLst>
          </p:cNvPr>
          <p:cNvSpPr txBox="1"/>
          <p:nvPr/>
        </p:nvSpPr>
        <p:spPr>
          <a:xfrm>
            <a:off x="9212618" y="5706993"/>
            <a:ext cx="872675" cy="400110"/>
          </a:xfrm>
          <a:prstGeom prst="rect">
            <a:avLst/>
          </a:prstGeom>
          <a:noFill/>
        </p:spPr>
        <p:txBody>
          <a:bodyPr wrap="none" rtlCol="0">
            <a:spAutoFit/>
          </a:bodyPr>
          <a:lstStyle/>
          <a:p>
            <a:r>
              <a:rPr lang="de-DE" sz="2000" b="1" dirty="0"/>
              <a:t>Area 4</a:t>
            </a:r>
            <a:endParaRPr lang="en-ZA" sz="2000" b="1" dirty="0"/>
          </a:p>
        </p:txBody>
      </p:sp>
      <p:sp>
        <p:nvSpPr>
          <p:cNvPr id="15" name="TextBox 14">
            <a:extLst>
              <a:ext uri="{FF2B5EF4-FFF2-40B4-BE49-F238E27FC236}">
                <a16:creationId xmlns:a16="http://schemas.microsoft.com/office/drawing/2014/main" id="{E9E0C5E7-A14B-9F90-9FFC-A4D0D4E61448}"/>
              </a:ext>
            </a:extLst>
          </p:cNvPr>
          <p:cNvSpPr txBox="1"/>
          <p:nvPr/>
        </p:nvSpPr>
        <p:spPr>
          <a:xfrm>
            <a:off x="5667977" y="3971577"/>
            <a:ext cx="1016945" cy="400110"/>
          </a:xfrm>
          <a:prstGeom prst="rect">
            <a:avLst/>
          </a:prstGeom>
          <a:noFill/>
        </p:spPr>
        <p:txBody>
          <a:bodyPr wrap="none" rtlCol="0">
            <a:spAutoFit/>
          </a:bodyPr>
          <a:lstStyle/>
          <a:p>
            <a:r>
              <a:rPr lang="de-DE" sz="2000" b="1" dirty="0"/>
              <a:t>Area 2B</a:t>
            </a:r>
            <a:endParaRPr lang="en-ZA" sz="2000" b="1" dirty="0"/>
          </a:p>
        </p:txBody>
      </p:sp>
      <p:sp>
        <p:nvSpPr>
          <p:cNvPr id="16" name="TextBox 15">
            <a:extLst>
              <a:ext uri="{FF2B5EF4-FFF2-40B4-BE49-F238E27FC236}">
                <a16:creationId xmlns:a16="http://schemas.microsoft.com/office/drawing/2014/main" id="{4B73B170-6095-2FED-26E7-F2E322488194}"/>
              </a:ext>
            </a:extLst>
          </p:cNvPr>
          <p:cNvSpPr txBox="1"/>
          <p:nvPr/>
        </p:nvSpPr>
        <p:spPr>
          <a:xfrm>
            <a:off x="5415225" y="4701087"/>
            <a:ext cx="860428" cy="338554"/>
          </a:xfrm>
          <a:prstGeom prst="rect">
            <a:avLst/>
          </a:prstGeom>
          <a:noFill/>
        </p:spPr>
        <p:txBody>
          <a:bodyPr wrap="none" rtlCol="0">
            <a:spAutoFit/>
          </a:bodyPr>
          <a:lstStyle/>
          <a:p>
            <a:r>
              <a:rPr lang="de-DE" sz="1600" b="1" dirty="0"/>
              <a:t>Area 2A</a:t>
            </a:r>
            <a:endParaRPr lang="en-ZA" sz="1600" b="1" dirty="0"/>
          </a:p>
        </p:txBody>
      </p:sp>
      <p:sp>
        <p:nvSpPr>
          <p:cNvPr id="17" name="TextBox 16">
            <a:extLst>
              <a:ext uri="{FF2B5EF4-FFF2-40B4-BE49-F238E27FC236}">
                <a16:creationId xmlns:a16="http://schemas.microsoft.com/office/drawing/2014/main" id="{4A028154-2597-21D9-B08B-F83D59173EB4}"/>
              </a:ext>
            </a:extLst>
          </p:cNvPr>
          <p:cNvSpPr txBox="1"/>
          <p:nvPr/>
        </p:nvSpPr>
        <p:spPr>
          <a:xfrm>
            <a:off x="6997025" y="3285341"/>
            <a:ext cx="844398" cy="338554"/>
          </a:xfrm>
          <a:prstGeom prst="rect">
            <a:avLst/>
          </a:prstGeom>
          <a:noFill/>
        </p:spPr>
        <p:txBody>
          <a:bodyPr wrap="none" rtlCol="0">
            <a:spAutoFit/>
          </a:bodyPr>
          <a:lstStyle/>
          <a:p>
            <a:r>
              <a:rPr lang="de-DE" sz="1600" b="1" dirty="0"/>
              <a:t>Area 2C</a:t>
            </a:r>
            <a:endParaRPr lang="en-ZA" sz="1600" b="1" dirty="0"/>
          </a:p>
        </p:txBody>
      </p:sp>
      <p:sp>
        <p:nvSpPr>
          <p:cNvPr id="18" name="TextBox 17">
            <a:extLst>
              <a:ext uri="{FF2B5EF4-FFF2-40B4-BE49-F238E27FC236}">
                <a16:creationId xmlns:a16="http://schemas.microsoft.com/office/drawing/2014/main" id="{D958EB4E-16D6-96D7-C575-9A4BE3CE8A80}"/>
              </a:ext>
            </a:extLst>
          </p:cNvPr>
          <p:cNvSpPr txBox="1"/>
          <p:nvPr/>
        </p:nvSpPr>
        <p:spPr>
          <a:xfrm>
            <a:off x="7797343" y="2367367"/>
            <a:ext cx="865237" cy="338554"/>
          </a:xfrm>
          <a:prstGeom prst="rect">
            <a:avLst/>
          </a:prstGeom>
          <a:noFill/>
        </p:spPr>
        <p:txBody>
          <a:bodyPr wrap="none" rtlCol="0">
            <a:spAutoFit/>
          </a:bodyPr>
          <a:lstStyle/>
          <a:p>
            <a:r>
              <a:rPr lang="de-DE" sz="1600" b="1" dirty="0"/>
              <a:t>Area 2D</a:t>
            </a:r>
            <a:endParaRPr lang="en-ZA" sz="1600" b="1" dirty="0"/>
          </a:p>
        </p:txBody>
      </p:sp>
      <p:sp>
        <p:nvSpPr>
          <p:cNvPr id="19" name="TextBox 18">
            <a:extLst>
              <a:ext uri="{FF2B5EF4-FFF2-40B4-BE49-F238E27FC236}">
                <a16:creationId xmlns:a16="http://schemas.microsoft.com/office/drawing/2014/main" id="{291181DE-3BA6-7503-F654-A0169B06A731}"/>
              </a:ext>
            </a:extLst>
          </p:cNvPr>
          <p:cNvSpPr txBox="1"/>
          <p:nvPr/>
        </p:nvSpPr>
        <p:spPr>
          <a:xfrm>
            <a:off x="8448185" y="1647006"/>
            <a:ext cx="834780" cy="338554"/>
          </a:xfrm>
          <a:prstGeom prst="rect">
            <a:avLst/>
          </a:prstGeom>
          <a:noFill/>
        </p:spPr>
        <p:txBody>
          <a:bodyPr wrap="none" rtlCol="0">
            <a:spAutoFit/>
          </a:bodyPr>
          <a:lstStyle/>
          <a:p>
            <a:r>
              <a:rPr lang="de-DE" sz="1600" b="1" dirty="0"/>
              <a:t>Area 2E</a:t>
            </a:r>
            <a:endParaRPr lang="en-ZA" sz="1600" b="1" dirty="0"/>
          </a:p>
        </p:txBody>
      </p:sp>
      <p:sp>
        <p:nvSpPr>
          <p:cNvPr id="20" name="TextBox 19">
            <a:extLst>
              <a:ext uri="{FF2B5EF4-FFF2-40B4-BE49-F238E27FC236}">
                <a16:creationId xmlns:a16="http://schemas.microsoft.com/office/drawing/2014/main" id="{A35BEAAF-811A-4689-521F-22F74664596E}"/>
              </a:ext>
            </a:extLst>
          </p:cNvPr>
          <p:cNvSpPr txBox="1"/>
          <p:nvPr/>
        </p:nvSpPr>
        <p:spPr>
          <a:xfrm>
            <a:off x="6881207" y="4639019"/>
            <a:ext cx="802464" cy="369332"/>
          </a:xfrm>
          <a:prstGeom prst="rect">
            <a:avLst/>
          </a:prstGeom>
          <a:noFill/>
        </p:spPr>
        <p:txBody>
          <a:bodyPr wrap="none" rtlCol="0">
            <a:spAutoFit/>
          </a:bodyPr>
          <a:lstStyle/>
          <a:p>
            <a:r>
              <a:rPr lang="de-DE" b="1" dirty="0"/>
              <a:t>Area 5</a:t>
            </a:r>
            <a:endParaRPr lang="en-ZA" b="1" dirty="0"/>
          </a:p>
        </p:txBody>
      </p:sp>
      <p:sp>
        <p:nvSpPr>
          <p:cNvPr id="21" name="TextBox 20">
            <a:extLst>
              <a:ext uri="{FF2B5EF4-FFF2-40B4-BE49-F238E27FC236}">
                <a16:creationId xmlns:a16="http://schemas.microsoft.com/office/drawing/2014/main" id="{BD803F94-E496-85AF-0335-5476EA549810}"/>
              </a:ext>
            </a:extLst>
          </p:cNvPr>
          <p:cNvSpPr txBox="1"/>
          <p:nvPr/>
        </p:nvSpPr>
        <p:spPr>
          <a:xfrm>
            <a:off x="10331769" y="2190835"/>
            <a:ext cx="735394" cy="338554"/>
          </a:xfrm>
          <a:prstGeom prst="rect">
            <a:avLst/>
          </a:prstGeom>
          <a:noFill/>
        </p:spPr>
        <p:txBody>
          <a:bodyPr wrap="none" rtlCol="0">
            <a:spAutoFit/>
          </a:bodyPr>
          <a:lstStyle/>
          <a:p>
            <a:r>
              <a:rPr lang="de-DE" sz="1600" b="1" dirty="0"/>
              <a:t>Area 1</a:t>
            </a:r>
            <a:endParaRPr lang="en-ZA" sz="1600" b="1" dirty="0"/>
          </a:p>
        </p:txBody>
      </p:sp>
      <p:pic>
        <p:nvPicPr>
          <p:cNvPr id="9" name="Picture 8">
            <a:extLst>
              <a:ext uri="{FF2B5EF4-FFF2-40B4-BE49-F238E27FC236}">
                <a16:creationId xmlns:a16="http://schemas.microsoft.com/office/drawing/2014/main" id="{F28900CF-B930-C34C-FE7F-33FFDBD69C9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296405" y="1902364"/>
            <a:ext cx="2691640" cy="1721531"/>
          </a:xfrm>
          <a:prstGeom prst="rect">
            <a:avLst/>
          </a:prstGeom>
          <a:ln>
            <a:solidFill>
              <a:schemeClr val="bg1"/>
            </a:solidFill>
          </a:ln>
        </p:spPr>
      </p:pic>
      <p:sp>
        <p:nvSpPr>
          <p:cNvPr id="23" name="TextBox 22">
            <a:extLst>
              <a:ext uri="{FF2B5EF4-FFF2-40B4-BE49-F238E27FC236}">
                <a16:creationId xmlns:a16="http://schemas.microsoft.com/office/drawing/2014/main" id="{F18E47E7-BCA4-8DBE-2F63-325274EFB008}"/>
              </a:ext>
            </a:extLst>
          </p:cNvPr>
          <p:cNvSpPr txBox="1"/>
          <p:nvPr/>
        </p:nvSpPr>
        <p:spPr>
          <a:xfrm>
            <a:off x="103736" y="1696015"/>
            <a:ext cx="2192669" cy="1831271"/>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CA" dirty="0"/>
              <a:t>Total of 56,771 m drilled throughout project</a:t>
            </a:r>
          </a:p>
          <a:p>
            <a:pPr marL="285750" indent="-285750">
              <a:spcBef>
                <a:spcPts val="600"/>
              </a:spcBef>
              <a:buFont typeface="Arial" panose="020B0604020202020204" pitchFamily="34" charset="0"/>
              <a:buChar char="•"/>
            </a:pPr>
            <a:r>
              <a:rPr lang="en-CA" dirty="0"/>
              <a:t>Central sample storage in Khorixas</a:t>
            </a:r>
          </a:p>
        </p:txBody>
      </p:sp>
      <p:pic>
        <p:nvPicPr>
          <p:cNvPr id="2" name="Picture 1">
            <a:extLst>
              <a:ext uri="{FF2B5EF4-FFF2-40B4-BE49-F238E27FC236}">
                <a16:creationId xmlns:a16="http://schemas.microsoft.com/office/drawing/2014/main" id="{82A57FD5-4D11-2999-E052-7093B1F4E6D4}"/>
              </a:ext>
            </a:extLst>
          </p:cNvPr>
          <p:cNvPicPr>
            <a:picLocks noChangeAspect="1"/>
          </p:cNvPicPr>
          <p:nvPr/>
        </p:nvPicPr>
        <p:blipFill rotWithShape="1">
          <a:blip r:embed="rId5"/>
          <a:srcRect r="2121" b="4198"/>
          <a:stretch/>
        </p:blipFill>
        <p:spPr>
          <a:xfrm>
            <a:off x="41819" y="3747082"/>
            <a:ext cx="5052696" cy="2711050"/>
          </a:xfrm>
          <a:prstGeom prst="rect">
            <a:avLst/>
          </a:prstGeom>
          <a:ln>
            <a:solidFill>
              <a:schemeClr val="tx1"/>
            </a:solidFill>
          </a:ln>
        </p:spPr>
      </p:pic>
    </p:spTree>
    <p:extLst>
      <p:ext uri="{BB962C8B-B14F-4D97-AF65-F5344CB8AC3E}">
        <p14:creationId xmlns:p14="http://schemas.microsoft.com/office/powerpoint/2010/main" val="289844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543F16-D946-4369-8BDE-FEEA8E0F6430}"/>
              </a:ext>
            </a:extLst>
          </p:cNvPr>
          <p:cNvSpPr txBox="1">
            <a:spLocks/>
          </p:cNvSpPr>
          <p:nvPr/>
        </p:nvSpPr>
        <p:spPr>
          <a:xfrm>
            <a:off x="0" y="-7193"/>
            <a:ext cx="12192000" cy="7060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2800" b="1" dirty="0">
                <a:latin typeface="+mn-lt"/>
              </a:rPr>
              <a:t>HREE ore zones in Area 4 and Area 2B</a:t>
            </a:r>
          </a:p>
        </p:txBody>
      </p:sp>
      <p:sp>
        <p:nvSpPr>
          <p:cNvPr id="15" name="TextBox 14"/>
          <p:cNvSpPr txBox="1"/>
          <p:nvPr/>
        </p:nvSpPr>
        <p:spPr>
          <a:xfrm>
            <a:off x="240437" y="770682"/>
            <a:ext cx="6724992" cy="3970318"/>
          </a:xfrm>
          <a:prstGeom prst="rect">
            <a:avLst/>
          </a:prstGeom>
          <a:noFill/>
        </p:spPr>
        <p:txBody>
          <a:bodyPr wrap="square" rtlCol="0">
            <a:spAutoFit/>
          </a:bodyPr>
          <a:lstStyle/>
          <a:p>
            <a:pPr marL="285750" indent="-285750">
              <a:buFont typeface="Arial" panose="020B0604020202020204" pitchFamily="34" charset="0"/>
              <a:buChar char="•"/>
            </a:pPr>
            <a:r>
              <a:rPr lang="de-DE" dirty="0"/>
              <a:t>Continuous HREE zones to depth, dip generally 50-55°SSE</a:t>
            </a:r>
          </a:p>
          <a:p>
            <a:pPr marL="285750" indent="-285750">
              <a:buFont typeface="Arial" panose="020B0604020202020204" pitchFamily="34" charset="0"/>
              <a:buChar char="•"/>
            </a:pPr>
            <a:r>
              <a:rPr lang="de-DE" dirty="0"/>
              <a:t>Thickness between 10 and 40 m </a:t>
            </a:r>
          </a:p>
          <a:p>
            <a:pPr marL="285750" indent="-285750">
              <a:buFont typeface="Arial" panose="020B0604020202020204" pitchFamily="34" charset="0"/>
              <a:buChar char="•"/>
            </a:pPr>
            <a:r>
              <a:rPr lang="de-DE" dirty="0"/>
              <a:t>No zonation observed to depth of -400 m</a:t>
            </a:r>
          </a:p>
          <a:p>
            <a:pPr marL="285750" indent="-285750">
              <a:buFont typeface="Arial" panose="020B0604020202020204" pitchFamily="34" charset="0"/>
              <a:buChar char="•"/>
            </a:pPr>
            <a:r>
              <a:rPr lang="de-DE" dirty="0"/>
              <a:t>Hydrothermal infusion of intense fracture fabric in albitite </a:t>
            </a:r>
            <a:r>
              <a:rPr lang="de-DE" dirty="0">
                <a:sym typeface="Wingdings" panose="05000000000000000000" pitchFamily="2" charset="2"/>
              </a:rPr>
              <a:t> „</a:t>
            </a:r>
            <a:r>
              <a:rPr lang="en-US" dirty="0">
                <a:sym typeface="Wingdings" panose="05000000000000000000" pitchFamily="2" charset="2"/>
              </a:rPr>
              <a:t>veinlet-infused-</a:t>
            </a:r>
            <a:r>
              <a:rPr lang="en-US" dirty="0"/>
              <a:t>albitite micro-breccia” is most typical form of economic HREE mineralisation; v</a:t>
            </a:r>
            <a:r>
              <a:rPr lang="de-DE" dirty="0"/>
              <a:t>einlets of xenotime-calcite-biotite-chlorite-albite-apatite-thorite-zircon</a:t>
            </a:r>
          </a:p>
          <a:p>
            <a:pPr marL="285750" indent="-285750">
              <a:buFont typeface="Arial" panose="020B0604020202020204" pitchFamily="34" charset="0"/>
              <a:buChar char="•"/>
            </a:pPr>
            <a:r>
              <a:rPr lang="en-US" dirty="0"/>
              <a:t>Subhedral xenotime (Y,HREE)PO</a:t>
            </a:r>
            <a:r>
              <a:rPr lang="en-US" baseline="-25000" dirty="0"/>
              <a:t>4</a:t>
            </a:r>
            <a:r>
              <a:rPr lang="en-US" dirty="0"/>
              <a:t> is the principle HREE mineral. Other HREE mineral phases, like yttrialite </a:t>
            </a:r>
            <a:r>
              <a:rPr lang="es-ES" dirty="0">
                <a:solidFill>
                  <a:srgbClr val="4D5156"/>
                </a:solidFill>
                <a:latin typeface="Roboto" panose="02000000000000000000" pitchFamily="2" charset="0"/>
              </a:rPr>
              <a:t>(</a:t>
            </a:r>
            <a:r>
              <a:rPr lang="es-ES" dirty="0" err="1">
                <a:solidFill>
                  <a:srgbClr val="4D5156"/>
                </a:solidFill>
                <a:latin typeface="Roboto" panose="02000000000000000000" pitchFamily="2" charset="0"/>
              </a:rPr>
              <a:t>Y,Th</a:t>
            </a:r>
            <a:r>
              <a:rPr lang="es-ES" dirty="0">
                <a:solidFill>
                  <a:srgbClr val="4D5156"/>
                </a:solidFill>
                <a:latin typeface="Roboto" panose="02000000000000000000" pitchFamily="2" charset="0"/>
              </a:rPr>
              <a:t>)</a:t>
            </a:r>
            <a:r>
              <a:rPr lang="es-ES" baseline="-25000" dirty="0">
                <a:solidFill>
                  <a:srgbClr val="4D5156"/>
                </a:solidFill>
                <a:latin typeface="Roboto" panose="02000000000000000000" pitchFamily="2" charset="0"/>
              </a:rPr>
              <a:t>2</a:t>
            </a:r>
            <a:r>
              <a:rPr lang="es-ES" dirty="0">
                <a:solidFill>
                  <a:srgbClr val="4D5156"/>
                </a:solidFill>
                <a:latin typeface="Roboto" panose="02000000000000000000" pitchFamily="2" charset="0"/>
              </a:rPr>
              <a:t>Si</a:t>
            </a:r>
            <a:r>
              <a:rPr lang="es-ES" baseline="-25000" dirty="0">
                <a:solidFill>
                  <a:srgbClr val="4D5156"/>
                </a:solidFill>
                <a:latin typeface="Roboto" panose="02000000000000000000" pitchFamily="2" charset="0"/>
              </a:rPr>
              <a:t>2</a:t>
            </a:r>
            <a:r>
              <a:rPr lang="es-ES" dirty="0">
                <a:solidFill>
                  <a:srgbClr val="4D5156"/>
                </a:solidFill>
                <a:latin typeface="Roboto" panose="02000000000000000000" pitchFamily="2" charset="0"/>
              </a:rPr>
              <a:t>O</a:t>
            </a:r>
            <a:r>
              <a:rPr lang="es-ES" baseline="-25000" dirty="0">
                <a:solidFill>
                  <a:srgbClr val="4D5156"/>
                </a:solidFill>
                <a:latin typeface="Roboto" panose="02000000000000000000" pitchFamily="2" charset="0"/>
              </a:rPr>
              <a:t>7</a:t>
            </a:r>
            <a:r>
              <a:rPr lang="en-US" dirty="0"/>
              <a:t>, can make up to 20% of the HREE content</a:t>
            </a:r>
          </a:p>
          <a:p>
            <a:pPr marL="285750" indent="-285750">
              <a:buFont typeface="Arial" panose="020B0604020202020204" pitchFamily="34" charset="0"/>
              <a:buChar char="•"/>
            </a:pPr>
            <a:r>
              <a:rPr lang="de-DE" dirty="0"/>
              <a:t>LREE in fluorocarbonates synchisite etc. and monazite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en-US" dirty="0"/>
          </a:p>
        </p:txBody>
      </p:sp>
      <p:pic>
        <p:nvPicPr>
          <p:cNvPr id="17" name="Picture 16" descr="C:\Users\AMC\AppData\Local\Microsoft\Windows\INetCache\Content.Word\Area 4 Section.tif"/>
          <p:cNvPicPr/>
          <p:nvPr/>
        </p:nvPicPr>
        <p:blipFill rotWithShape="1">
          <a:blip r:embed="rId2" cstate="screen">
            <a:extLst>
              <a:ext uri="{28A0092B-C50C-407E-A947-70E740481C1C}">
                <a14:useLocalDpi xmlns:a14="http://schemas.microsoft.com/office/drawing/2010/main" val="0"/>
              </a:ext>
            </a:extLst>
          </a:blip>
          <a:srcRect/>
          <a:stretch/>
        </p:blipFill>
        <p:spPr bwMode="auto">
          <a:xfrm>
            <a:off x="7166424" y="996996"/>
            <a:ext cx="4716055" cy="2637459"/>
          </a:xfrm>
          <a:prstGeom prst="rect">
            <a:avLst/>
          </a:prstGeom>
          <a:noFill/>
          <a:ln>
            <a:no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5400000">
            <a:off x="4040331" y="3604150"/>
            <a:ext cx="1965046" cy="3001291"/>
          </a:xfrm>
          <a:prstGeom prst="rect">
            <a:avLst/>
          </a:prstGeom>
        </p:spPr>
      </p:pic>
      <p:pic>
        <p:nvPicPr>
          <p:cNvPr id="2" name="Picture 1" descr="DSC_0035.jpg">
            <a:extLst>
              <a:ext uri="{FF2B5EF4-FFF2-40B4-BE49-F238E27FC236}">
                <a16:creationId xmlns:a16="http://schemas.microsoft.com/office/drawing/2014/main" id="{48C4DF11-AD62-3A1F-2652-AF5881341B66}"/>
              </a:ext>
            </a:extLst>
          </p:cNvPr>
          <p:cNvPicPr/>
          <p:nvPr/>
        </p:nvPicPr>
        <p:blipFill rotWithShape="1">
          <a:blip r:embed="rId4" cstate="screen">
            <a:extLst>
              <a:ext uri="{28A0092B-C50C-407E-A947-70E740481C1C}">
                <a14:useLocalDpi xmlns:a14="http://schemas.microsoft.com/office/drawing/2010/main" val="0"/>
              </a:ext>
            </a:extLst>
          </a:blip>
          <a:srcRect/>
          <a:stretch/>
        </p:blipFill>
        <p:spPr>
          <a:xfrm>
            <a:off x="7163882" y="4384199"/>
            <a:ext cx="4676613" cy="1690664"/>
          </a:xfrm>
          <a:prstGeom prst="rect">
            <a:avLst/>
          </a:prstGeom>
        </p:spPr>
      </p:pic>
      <p:sp>
        <p:nvSpPr>
          <p:cNvPr id="3" name="Title 1">
            <a:extLst>
              <a:ext uri="{FF2B5EF4-FFF2-40B4-BE49-F238E27FC236}">
                <a16:creationId xmlns:a16="http://schemas.microsoft.com/office/drawing/2014/main" id="{50F152F0-0C7F-A356-2804-E4F2D649D992}"/>
              </a:ext>
            </a:extLst>
          </p:cNvPr>
          <p:cNvSpPr txBox="1">
            <a:spLocks/>
          </p:cNvSpPr>
          <p:nvPr/>
        </p:nvSpPr>
        <p:spPr>
          <a:xfrm>
            <a:off x="7052812" y="6087318"/>
            <a:ext cx="4898751" cy="2738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1600" dirty="0"/>
              <a:t>Veinlet infused mottled albitite breccia with tan overprint</a:t>
            </a:r>
          </a:p>
        </p:txBody>
      </p:sp>
      <p:pic>
        <p:nvPicPr>
          <p:cNvPr id="5" name="Picture 4">
            <a:extLst>
              <a:ext uri="{FF2B5EF4-FFF2-40B4-BE49-F238E27FC236}">
                <a16:creationId xmlns:a16="http://schemas.microsoft.com/office/drawing/2014/main" id="{5A42A74D-A450-0564-E3F1-31F2E383169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67937" y="4135687"/>
            <a:ext cx="2613835" cy="1951632"/>
          </a:xfrm>
          <a:prstGeom prst="rect">
            <a:avLst/>
          </a:prstGeom>
        </p:spPr>
      </p:pic>
      <p:sp>
        <p:nvSpPr>
          <p:cNvPr id="6" name="Text Box 295">
            <a:extLst>
              <a:ext uri="{FF2B5EF4-FFF2-40B4-BE49-F238E27FC236}">
                <a16:creationId xmlns:a16="http://schemas.microsoft.com/office/drawing/2014/main" id="{0B59D1F6-C228-F947-C4AC-28BCC8C0433F}"/>
              </a:ext>
            </a:extLst>
          </p:cNvPr>
          <p:cNvSpPr txBox="1">
            <a:spLocks noChangeArrowheads="1"/>
          </p:cNvSpPr>
          <p:nvPr/>
        </p:nvSpPr>
        <p:spPr bwMode="auto">
          <a:xfrm>
            <a:off x="2669855" y="5799792"/>
            <a:ext cx="702023" cy="169277"/>
          </a:xfrm>
          <a:prstGeom prst="rect">
            <a:avLst/>
          </a:prstGeom>
          <a:noFill/>
          <a:ln w="9525">
            <a:no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500" dirty="0" err="1">
                <a:solidFill>
                  <a:schemeClr val="bg1">
                    <a:lumMod val="75000"/>
                  </a:schemeClr>
                </a:solidFill>
              </a:rPr>
              <a:t>Wollenberg</a:t>
            </a:r>
            <a:r>
              <a:rPr lang="en-US" altLang="en-US" sz="500" dirty="0">
                <a:solidFill>
                  <a:schemeClr val="bg1">
                    <a:lumMod val="75000"/>
                  </a:schemeClr>
                </a:solidFill>
              </a:rPr>
              <a:t>, 2015</a:t>
            </a:r>
          </a:p>
        </p:txBody>
      </p:sp>
      <p:sp>
        <p:nvSpPr>
          <p:cNvPr id="7" name="TextBox 6">
            <a:extLst>
              <a:ext uri="{FF2B5EF4-FFF2-40B4-BE49-F238E27FC236}">
                <a16:creationId xmlns:a16="http://schemas.microsoft.com/office/drawing/2014/main" id="{63F71474-44DD-C4B0-0C2F-4F508A48B9BA}"/>
              </a:ext>
            </a:extLst>
          </p:cNvPr>
          <p:cNvSpPr txBox="1"/>
          <p:nvPr/>
        </p:nvSpPr>
        <p:spPr>
          <a:xfrm rot="20169522">
            <a:off x="2106564" y="5462772"/>
            <a:ext cx="1248992" cy="230832"/>
          </a:xfrm>
          <a:prstGeom prst="rect">
            <a:avLst/>
          </a:prstGeom>
          <a:noFill/>
        </p:spPr>
        <p:txBody>
          <a:bodyPr wrap="square" rtlCol="0">
            <a:spAutoFit/>
          </a:bodyPr>
          <a:lstStyle/>
          <a:p>
            <a:r>
              <a:rPr lang="de-DE" sz="900" b="1" dirty="0">
                <a:solidFill>
                  <a:schemeClr val="bg1">
                    <a:lumMod val="85000"/>
                  </a:schemeClr>
                </a:solidFill>
              </a:rPr>
              <a:t>Late calcite vein</a:t>
            </a:r>
            <a:endParaRPr lang="en-US" sz="900" b="1" dirty="0">
              <a:solidFill>
                <a:schemeClr val="bg1">
                  <a:lumMod val="85000"/>
                </a:schemeClr>
              </a:solidFill>
            </a:endParaRPr>
          </a:p>
        </p:txBody>
      </p:sp>
      <p:sp>
        <p:nvSpPr>
          <p:cNvPr id="8" name="Title 1">
            <a:extLst>
              <a:ext uri="{FF2B5EF4-FFF2-40B4-BE49-F238E27FC236}">
                <a16:creationId xmlns:a16="http://schemas.microsoft.com/office/drawing/2014/main" id="{DE5EF9E3-3EBA-FE0D-EDBA-F59EAAE913B7}"/>
              </a:ext>
            </a:extLst>
          </p:cNvPr>
          <p:cNvSpPr txBox="1">
            <a:spLocks/>
          </p:cNvSpPr>
          <p:nvPr/>
        </p:nvSpPr>
        <p:spPr>
          <a:xfrm>
            <a:off x="7052812" y="3706285"/>
            <a:ext cx="5139188" cy="2738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1600" dirty="0"/>
              <a:t>Section through central Area 4 with HREE grade block model</a:t>
            </a:r>
          </a:p>
        </p:txBody>
      </p:sp>
      <p:sp>
        <p:nvSpPr>
          <p:cNvPr id="10" name="Title 1">
            <a:extLst>
              <a:ext uri="{FF2B5EF4-FFF2-40B4-BE49-F238E27FC236}">
                <a16:creationId xmlns:a16="http://schemas.microsoft.com/office/drawing/2014/main" id="{19A5F8CF-5463-91EE-6CE0-570F87A5DCDA}"/>
              </a:ext>
            </a:extLst>
          </p:cNvPr>
          <p:cNvSpPr txBox="1">
            <a:spLocks/>
          </p:cNvSpPr>
          <p:nvPr/>
        </p:nvSpPr>
        <p:spPr>
          <a:xfrm>
            <a:off x="667937" y="6087318"/>
            <a:ext cx="5855563" cy="2738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1600" dirty="0"/>
              <a:t>Xenotime mineralisation at 100 µm scale (left), core yard at Khorixas</a:t>
            </a:r>
          </a:p>
        </p:txBody>
      </p:sp>
    </p:spTree>
    <p:extLst>
      <p:ext uri="{BB962C8B-B14F-4D97-AF65-F5344CB8AC3E}">
        <p14:creationId xmlns:p14="http://schemas.microsoft.com/office/powerpoint/2010/main" val="240237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543F16-D946-4369-8BDE-FEEA8E0F6430}"/>
              </a:ext>
            </a:extLst>
          </p:cNvPr>
          <p:cNvSpPr txBox="1">
            <a:spLocks/>
          </p:cNvSpPr>
          <p:nvPr/>
        </p:nvSpPr>
        <p:spPr>
          <a:xfrm>
            <a:off x="0" y="21197"/>
            <a:ext cx="11544706" cy="527842"/>
          </a:xfrm>
          <a:prstGeom prst="rect">
            <a:avLst/>
          </a:prstGeom>
        </p:spPr>
        <p:txBody>
          <a:bodyPr vert="horz" lIns="91440" tIns="45720" rIns="91440" bIns="45720" rtlCol="0" anchor="b">
            <a:noAutofit/>
          </a:bodyPr>
          <a:lstStyle>
            <a:defPPr>
              <a:defRPr lang="en-US"/>
            </a:defPPr>
            <a:lvl1pPr defTabSz="914400">
              <a:lnSpc>
                <a:spcPct val="90000"/>
              </a:lnSpc>
              <a:spcBef>
                <a:spcPct val="0"/>
              </a:spcBef>
              <a:buNone/>
              <a:defRPr sz="2800" b="1"/>
            </a:lvl1pPr>
          </a:lstStyle>
          <a:p>
            <a:pPr algn="ctr"/>
            <a:r>
              <a:rPr lang="en-CA" dirty="0"/>
              <a:t>Mineral Resource Statement 2024</a:t>
            </a:r>
          </a:p>
        </p:txBody>
      </p:sp>
      <p:sp>
        <p:nvSpPr>
          <p:cNvPr id="11" name="TextBox 10"/>
          <p:cNvSpPr txBox="1"/>
          <p:nvPr/>
        </p:nvSpPr>
        <p:spPr>
          <a:xfrm>
            <a:off x="156606" y="684729"/>
            <a:ext cx="11838169" cy="1354217"/>
          </a:xfrm>
          <a:prstGeom prst="rect">
            <a:avLst/>
          </a:prstGeom>
          <a:solidFill>
            <a:schemeClr val="bg1"/>
          </a:solidFill>
        </p:spPr>
        <p:txBody>
          <a:bodyPr wrap="square" rtlCol="0">
            <a:spAutoFit/>
          </a:bodyPr>
          <a:lstStyle/>
          <a:p>
            <a:pPr>
              <a:spcBef>
                <a:spcPts val="600"/>
              </a:spcBef>
            </a:pPr>
            <a:r>
              <a:rPr lang="de-DE" dirty="0"/>
              <a:t>Mineral Resource Estimate by The MSA Group (May 2024)</a:t>
            </a:r>
          </a:p>
          <a:p>
            <a:pPr marL="342900" indent="-342900">
              <a:spcBef>
                <a:spcPts val="600"/>
              </a:spcBef>
              <a:buFont typeface="Wingdings" panose="05000000000000000000" pitchFamily="2" charset="2"/>
              <a:buChar char="§"/>
            </a:pPr>
            <a:r>
              <a:rPr lang="en-CA" dirty="0"/>
              <a:t>Combined Area 4 and Area 2B </a:t>
            </a:r>
            <a:r>
              <a:rPr lang="en-CA" b="1" dirty="0"/>
              <a:t>Measured and Indicated Mineral Resource of 58.5 Mt at 0.16% TREO </a:t>
            </a:r>
            <a:r>
              <a:rPr lang="en-CA" dirty="0"/>
              <a:t>at a cut-off of 0.1% TREO</a:t>
            </a:r>
          </a:p>
          <a:p>
            <a:pPr marL="342900" indent="-342900">
              <a:spcBef>
                <a:spcPts val="600"/>
              </a:spcBef>
              <a:buFont typeface="Wingdings" panose="05000000000000000000" pitchFamily="2" charset="2"/>
              <a:buChar char="§"/>
            </a:pPr>
            <a:r>
              <a:rPr lang="de-DE" dirty="0"/>
              <a:t>Critical HREO contained over all resource categories:</a:t>
            </a:r>
            <a:r>
              <a:rPr lang="de-DE" b="1" dirty="0"/>
              <a:t> 5,440 t Dy</a:t>
            </a:r>
            <a:r>
              <a:rPr lang="de-DE" b="1" baseline="-25000" dirty="0"/>
              <a:t>2</a:t>
            </a:r>
            <a:r>
              <a:rPr lang="de-DE" b="1" dirty="0"/>
              <a:t>O</a:t>
            </a:r>
            <a:r>
              <a:rPr lang="de-DE" b="1" baseline="-25000" dirty="0"/>
              <a:t>3</a:t>
            </a:r>
            <a:r>
              <a:rPr lang="de-DE" b="1" dirty="0"/>
              <a:t> and 745 t Tb</a:t>
            </a:r>
            <a:r>
              <a:rPr lang="de-DE" b="1" baseline="-25000" dirty="0"/>
              <a:t>2</a:t>
            </a:r>
            <a:r>
              <a:rPr lang="de-DE" b="1" dirty="0"/>
              <a:t>O</a:t>
            </a:r>
            <a:r>
              <a:rPr lang="de-DE" b="1" baseline="-25000" dirty="0"/>
              <a:t>3</a:t>
            </a:r>
          </a:p>
        </p:txBody>
      </p:sp>
      <p:sp>
        <p:nvSpPr>
          <p:cNvPr id="10" name="Rectangle 6">
            <a:extLst>
              <a:ext uri="{FF2B5EF4-FFF2-40B4-BE49-F238E27FC236}">
                <a16:creationId xmlns:a16="http://schemas.microsoft.com/office/drawing/2014/main" id="{7B2E1858-85B0-22F1-8C2A-A53EC53CD8B3}"/>
              </a:ext>
            </a:extLst>
          </p:cNvPr>
          <p:cNvSpPr>
            <a:spLocks noChangeArrowheads="1"/>
          </p:cNvSpPr>
          <p:nvPr/>
        </p:nvSpPr>
        <p:spPr bwMode="auto">
          <a:xfrm>
            <a:off x="8871555" y="5665008"/>
            <a:ext cx="339529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i="0" u="none" strike="noStrike" cap="none" normalizeH="0" baseline="0" dirty="0">
                <a:ln>
                  <a:noFill/>
                </a:ln>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Contained dysprosium oxide and terbium oxide in Mineral Resources of 2021 and 2024 </a:t>
            </a:r>
            <a:r>
              <a:rPr lang="en-US" sz="1200" i="1" dirty="0">
                <a:effectLst/>
                <a:latin typeface="Segoe UI" panose="020B0502040204020203" pitchFamily="34" charset="0"/>
                <a:ea typeface="MS Mincho" panose="02020609040205080304" pitchFamily="49" charset="-128"/>
              </a:rPr>
              <a:t>(*TREO = Total Rare Earth Oxides and includes Y</a:t>
            </a:r>
            <a:r>
              <a:rPr lang="en-US" sz="1200" i="1" baseline="-25000" dirty="0">
                <a:effectLst/>
                <a:latin typeface="Segoe UI" panose="020B0502040204020203" pitchFamily="34" charset="0"/>
                <a:ea typeface="MS Mincho" panose="02020609040205080304" pitchFamily="49" charset="-128"/>
              </a:rPr>
              <a:t>2</a:t>
            </a:r>
            <a:r>
              <a:rPr lang="en-US" sz="1200" i="1" dirty="0">
                <a:effectLst/>
                <a:latin typeface="Segoe UI" panose="020B0502040204020203" pitchFamily="34" charset="0"/>
                <a:ea typeface="MS Mincho" panose="02020609040205080304" pitchFamily="49" charset="-128"/>
              </a:rPr>
              <a:t>O</a:t>
            </a:r>
            <a:r>
              <a:rPr lang="en-US" sz="1200" i="1" baseline="-25000" dirty="0">
                <a:effectLst/>
                <a:latin typeface="Segoe UI" panose="020B0502040204020203" pitchFamily="34" charset="0"/>
                <a:ea typeface="MS Mincho" panose="02020609040205080304" pitchFamily="49" charset="-128"/>
              </a:rPr>
              <a:t>3 </a:t>
            </a:r>
            <a:r>
              <a:rPr lang="en-US" sz="1200" i="1" dirty="0">
                <a:effectLst/>
                <a:latin typeface="Segoe UI" panose="020B0502040204020203" pitchFamily="34" charset="0"/>
                <a:ea typeface="MS Mincho" panose="02020609040205080304" pitchFamily="49" charset="-128"/>
              </a:rPr>
              <a:t>)</a:t>
            </a:r>
            <a:endParaRPr lang="en-ZA" sz="1200" dirty="0">
              <a:effectLst/>
              <a:latin typeface="Times New Roman" panose="02020603050405020304" pitchFamily="18" charset="0"/>
              <a:ea typeface="MS Mincho" panose="02020609040205080304" pitchFamily="49" charset="-128"/>
            </a:endParaRPr>
          </a:p>
        </p:txBody>
      </p:sp>
      <p:sp>
        <p:nvSpPr>
          <p:cNvPr id="13" name="Rectangle 7">
            <a:extLst>
              <a:ext uri="{FF2B5EF4-FFF2-40B4-BE49-F238E27FC236}">
                <a16:creationId xmlns:a16="http://schemas.microsoft.com/office/drawing/2014/main" id="{12F992A7-87E2-BC73-EBC9-37FF6A318622}"/>
              </a:ext>
            </a:extLst>
          </p:cNvPr>
          <p:cNvSpPr>
            <a:spLocks noChangeArrowheads="1"/>
          </p:cNvSpPr>
          <p:nvPr/>
        </p:nvSpPr>
        <p:spPr bwMode="auto">
          <a:xfrm>
            <a:off x="5479761" y="48630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pic>
        <p:nvPicPr>
          <p:cNvPr id="5" name="Picture 4">
            <a:extLst>
              <a:ext uri="{FF2B5EF4-FFF2-40B4-BE49-F238E27FC236}">
                <a16:creationId xmlns:a16="http://schemas.microsoft.com/office/drawing/2014/main" id="{0B1E5C28-70D6-DF45-7E2D-10FBBF63458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518851" y="2628024"/>
            <a:ext cx="1643509" cy="734462"/>
          </a:xfrm>
          <a:prstGeom prst="rect">
            <a:avLst/>
          </a:prstGeom>
        </p:spPr>
      </p:pic>
      <p:sp>
        <p:nvSpPr>
          <p:cNvPr id="6" name="TextBox 5">
            <a:extLst>
              <a:ext uri="{FF2B5EF4-FFF2-40B4-BE49-F238E27FC236}">
                <a16:creationId xmlns:a16="http://schemas.microsoft.com/office/drawing/2014/main" id="{1C47E368-6360-D667-9804-A48358FEA744}"/>
              </a:ext>
            </a:extLst>
          </p:cNvPr>
          <p:cNvSpPr txBox="1"/>
          <p:nvPr/>
        </p:nvSpPr>
        <p:spPr>
          <a:xfrm>
            <a:off x="0" y="6082941"/>
            <a:ext cx="2838577" cy="338554"/>
          </a:xfrm>
          <a:prstGeom prst="rect">
            <a:avLst/>
          </a:prstGeom>
          <a:noFill/>
        </p:spPr>
        <p:txBody>
          <a:bodyPr wrap="square">
            <a:spAutoFit/>
          </a:bodyPr>
          <a:lstStyle/>
          <a:p>
            <a:r>
              <a:rPr lang="en-ZA" sz="1600" i="1" dirty="0">
                <a:solidFill>
                  <a:srgbClr val="002060"/>
                </a:solidFill>
              </a:rPr>
              <a:t>Full report at: www.sedar.com</a:t>
            </a:r>
          </a:p>
        </p:txBody>
      </p:sp>
      <p:pic>
        <p:nvPicPr>
          <p:cNvPr id="7" name="Picture 6">
            <a:extLst>
              <a:ext uri="{FF2B5EF4-FFF2-40B4-BE49-F238E27FC236}">
                <a16:creationId xmlns:a16="http://schemas.microsoft.com/office/drawing/2014/main" id="{ED6F2815-7E4B-447F-A168-C24EE7B38D29}"/>
              </a:ext>
            </a:extLst>
          </p:cNvPr>
          <p:cNvPicPr>
            <a:picLocks noChangeAspect="1"/>
          </p:cNvPicPr>
          <p:nvPr/>
        </p:nvPicPr>
        <p:blipFill rotWithShape="1">
          <a:blip r:embed="rId4"/>
          <a:srcRect b="6861"/>
          <a:stretch/>
        </p:blipFill>
        <p:spPr>
          <a:xfrm>
            <a:off x="2673149" y="2061125"/>
            <a:ext cx="6198407" cy="2212848"/>
          </a:xfrm>
          <a:prstGeom prst="rect">
            <a:avLst/>
          </a:prstGeom>
          <a:ln>
            <a:solidFill>
              <a:schemeClr val="tx1"/>
            </a:solidFill>
          </a:ln>
        </p:spPr>
      </p:pic>
      <p:pic>
        <p:nvPicPr>
          <p:cNvPr id="8" name="Picture 7">
            <a:extLst>
              <a:ext uri="{FF2B5EF4-FFF2-40B4-BE49-F238E27FC236}">
                <a16:creationId xmlns:a16="http://schemas.microsoft.com/office/drawing/2014/main" id="{B6F6246B-EA92-048E-2966-847A43D903DE}"/>
              </a:ext>
            </a:extLst>
          </p:cNvPr>
          <p:cNvPicPr>
            <a:picLocks noChangeAspect="1"/>
          </p:cNvPicPr>
          <p:nvPr/>
        </p:nvPicPr>
        <p:blipFill rotWithShape="1">
          <a:blip r:embed="rId5"/>
          <a:srcRect b="6098"/>
          <a:stretch/>
        </p:blipFill>
        <p:spPr>
          <a:xfrm>
            <a:off x="2673149" y="4390577"/>
            <a:ext cx="6198406" cy="2158145"/>
          </a:xfrm>
          <a:prstGeom prst="rect">
            <a:avLst/>
          </a:prstGeom>
          <a:ln>
            <a:solidFill>
              <a:schemeClr val="tx1"/>
            </a:solidFill>
          </a:ln>
        </p:spPr>
      </p:pic>
    </p:spTree>
    <p:extLst>
      <p:ext uri="{BB962C8B-B14F-4D97-AF65-F5344CB8AC3E}">
        <p14:creationId xmlns:p14="http://schemas.microsoft.com/office/powerpoint/2010/main" val="3175731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14D3613-E4E0-5F9C-6498-D2C88AC5E1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auto">
          <a:xfrm>
            <a:off x="1950225" y="3197763"/>
            <a:ext cx="9945502" cy="3390608"/>
          </a:xfrm>
          <a:prstGeom prst="rect">
            <a:avLst/>
          </a:prstGeom>
        </p:spPr>
      </p:pic>
      <p:sp>
        <p:nvSpPr>
          <p:cNvPr id="2" name="TextBox 1">
            <a:extLst>
              <a:ext uri="{FF2B5EF4-FFF2-40B4-BE49-F238E27FC236}">
                <a16:creationId xmlns:a16="http://schemas.microsoft.com/office/drawing/2014/main" id="{438B676B-AC4A-4BF1-BB74-BD1E1D79C712}"/>
              </a:ext>
            </a:extLst>
          </p:cNvPr>
          <p:cNvSpPr txBox="1"/>
          <p:nvPr/>
        </p:nvSpPr>
        <p:spPr>
          <a:xfrm>
            <a:off x="0" y="1538"/>
            <a:ext cx="11471564" cy="523220"/>
          </a:xfrm>
          <a:prstGeom prst="rect">
            <a:avLst/>
          </a:prstGeom>
          <a:noFill/>
        </p:spPr>
        <p:txBody>
          <a:bodyPr wrap="square" rtlCol="0">
            <a:spAutoFit/>
          </a:bodyPr>
          <a:lstStyle/>
          <a:p>
            <a:pPr algn="ctr"/>
            <a:r>
              <a:rPr lang="en-CA" sz="2800" b="1" dirty="0"/>
              <a:t>Resource upside potential in lower grade material</a:t>
            </a:r>
          </a:p>
        </p:txBody>
      </p:sp>
      <p:sp>
        <p:nvSpPr>
          <p:cNvPr id="5" name="TextBox 4"/>
          <p:cNvSpPr txBox="1"/>
          <p:nvPr/>
        </p:nvSpPr>
        <p:spPr>
          <a:xfrm>
            <a:off x="486191" y="702411"/>
            <a:ext cx="5766692" cy="2308324"/>
          </a:xfrm>
          <a:prstGeom prst="rect">
            <a:avLst/>
          </a:prstGeom>
          <a:noFill/>
        </p:spPr>
        <p:txBody>
          <a:bodyPr wrap="square" rtlCol="0">
            <a:spAutoFit/>
          </a:bodyPr>
          <a:lstStyle/>
          <a:p>
            <a:pPr marL="285750" indent="-285750">
              <a:buFont typeface="Arial" panose="020B0604020202020204" pitchFamily="34" charset="0"/>
              <a:buChar char="•"/>
            </a:pPr>
            <a:r>
              <a:rPr lang="de-DE" dirty="0"/>
              <a:t>Most of mineralisation is in low grade material around 0.1% TREO. Only with inclusion of low grade mineralisation, Lofdal Mine reaches the goal of </a:t>
            </a:r>
            <a:r>
              <a:rPr lang="de-DE" b="1" dirty="0"/>
              <a:t>large product output </a:t>
            </a:r>
            <a:r>
              <a:rPr lang="de-DE" b="1" u="sng" dirty="0"/>
              <a:t>combined</a:t>
            </a:r>
            <a:r>
              <a:rPr lang="de-DE" b="1" dirty="0"/>
              <a:t> with long mine life</a:t>
            </a:r>
            <a:r>
              <a:rPr lang="de-DE" dirty="0"/>
              <a:t>.</a:t>
            </a:r>
          </a:p>
          <a:p>
            <a:pPr marL="285750" indent="-285750">
              <a:buFont typeface="Arial" panose="020B0604020202020204" pitchFamily="34" charset="0"/>
              <a:buChar char="•"/>
            </a:pPr>
            <a:r>
              <a:rPr lang="de-DE" dirty="0"/>
              <a:t>Massive upside exist if underground mining will be considered</a:t>
            </a:r>
          </a:p>
          <a:p>
            <a:pPr marL="285750" indent="-285750">
              <a:buFont typeface="Arial" panose="020B0604020202020204" pitchFamily="34" charset="0"/>
              <a:buChar char="•"/>
            </a:pPr>
            <a:r>
              <a:rPr lang="de-DE" b="1" dirty="0"/>
              <a:t>Exploration target</a:t>
            </a:r>
            <a:r>
              <a:rPr lang="de-DE" dirty="0"/>
              <a:t> for 0.14-0.16% TREO material is </a:t>
            </a:r>
            <a:r>
              <a:rPr lang="de-DE" b="1" dirty="0"/>
              <a:t>150-200 Mt</a:t>
            </a:r>
            <a:r>
              <a:rPr lang="de-DE" dirty="0"/>
              <a:t>.</a:t>
            </a:r>
          </a:p>
        </p:txBody>
      </p:sp>
      <p:cxnSp>
        <p:nvCxnSpPr>
          <p:cNvPr id="8" name="Straight Connector 7"/>
          <p:cNvCxnSpPr>
            <a:cxnSpLocks/>
            <a:stCxn id="13" idx="3"/>
          </p:cNvCxnSpPr>
          <p:nvPr/>
        </p:nvCxnSpPr>
        <p:spPr>
          <a:xfrm flipV="1">
            <a:off x="1756611" y="4875355"/>
            <a:ext cx="1380951" cy="5624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3802" y="4991560"/>
            <a:ext cx="1552809" cy="892552"/>
          </a:xfrm>
          <a:prstGeom prst="rect">
            <a:avLst/>
          </a:prstGeom>
          <a:noFill/>
          <a:ln>
            <a:solidFill>
              <a:schemeClr val="tx1"/>
            </a:solidFill>
          </a:ln>
        </p:spPr>
        <p:txBody>
          <a:bodyPr wrap="square" rtlCol="0">
            <a:spAutoFit/>
          </a:bodyPr>
          <a:lstStyle/>
          <a:p>
            <a:r>
              <a:rPr lang="de-DE" sz="1300" dirty="0"/>
              <a:t>Average grade 0.16% TREO in 2024 NI43-101 Resource for </a:t>
            </a:r>
            <a:r>
              <a:rPr lang="de-DE" sz="1300" b="1" dirty="0"/>
              <a:t>55.8 Mt</a:t>
            </a:r>
            <a:endParaRPr lang="en-US" sz="1300" b="1" dirty="0"/>
          </a:p>
        </p:txBody>
      </p:sp>
      <p:sp>
        <p:nvSpPr>
          <p:cNvPr id="14" name="TextBox 13"/>
          <p:cNvSpPr txBox="1"/>
          <p:nvPr/>
        </p:nvSpPr>
        <p:spPr>
          <a:xfrm>
            <a:off x="3636678" y="6548685"/>
            <a:ext cx="6217919" cy="307777"/>
          </a:xfrm>
          <a:prstGeom prst="rect">
            <a:avLst/>
          </a:prstGeom>
          <a:noFill/>
          <a:ln>
            <a:noFill/>
          </a:ln>
        </p:spPr>
        <p:txBody>
          <a:bodyPr wrap="square" rtlCol="0">
            <a:spAutoFit/>
          </a:bodyPr>
          <a:lstStyle/>
          <a:p>
            <a:r>
              <a:rPr lang="en-CA" sz="1400" dirty="0"/>
              <a:t>Grade-Tonnage-Curves for Measured and Indicated Resources, Dy2O3 (in ppm)</a:t>
            </a:r>
            <a:endParaRPr lang="en-US" sz="1400" dirty="0"/>
          </a:p>
        </p:txBody>
      </p:sp>
      <p:pic>
        <p:nvPicPr>
          <p:cNvPr id="6" name="Picture 5">
            <a:extLst>
              <a:ext uri="{FF2B5EF4-FFF2-40B4-BE49-F238E27FC236}">
                <a16:creationId xmlns:a16="http://schemas.microsoft.com/office/drawing/2014/main" id="{35C90A84-A18B-8B52-488F-2165093367B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918329" y="667733"/>
            <a:ext cx="4397832" cy="2401410"/>
          </a:xfrm>
          <a:prstGeom prst="rect">
            <a:avLst/>
          </a:prstGeom>
          <a:ln w="31750">
            <a:noFill/>
          </a:ln>
        </p:spPr>
      </p:pic>
      <p:sp>
        <p:nvSpPr>
          <p:cNvPr id="16" name="TextBox 15">
            <a:extLst>
              <a:ext uri="{FF2B5EF4-FFF2-40B4-BE49-F238E27FC236}">
                <a16:creationId xmlns:a16="http://schemas.microsoft.com/office/drawing/2014/main" id="{246CDB2E-976F-59F6-F017-BFC43B124204}"/>
              </a:ext>
            </a:extLst>
          </p:cNvPr>
          <p:cNvSpPr txBox="1"/>
          <p:nvPr/>
        </p:nvSpPr>
        <p:spPr>
          <a:xfrm>
            <a:off x="6960848" y="653378"/>
            <a:ext cx="4294982" cy="523220"/>
          </a:xfrm>
          <a:prstGeom prst="rect">
            <a:avLst/>
          </a:prstGeom>
          <a:noFill/>
          <a:ln>
            <a:noFill/>
          </a:ln>
        </p:spPr>
        <p:txBody>
          <a:bodyPr wrap="square" rtlCol="0">
            <a:spAutoFit/>
          </a:bodyPr>
          <a:lstStyle/>
          <a:p>
            <a:r>
              <a:rPr lang="de-DE" sz="1400" dirty="0">
                <a:solidFill>
                  <a:schemeClr val="bg1"/>
                </a:solidFill>
              </a:rPr>
              <a:t>Underground study incorporates initial open pit then transition to underground mining to 600 vertical meters</a:t>
            </a:r>
            <a:endParaRPr lang="en-US" sz="1400" dirty="0">
              <a:solidFill>
                <a:schemeClr val="bg1"/>
              </a:solidFill>
            </a:endParaRPr>
          </a:p>
        </p:txBody>
      </p:sp>
      <p:sp>
        <p:nvSpPr>
          <p:cNvPr id="25" name="TextBox 24">
            <a:extLst>
              <a:ext uri="{FF2B5EF4-FFF2-40B4-BE49-F238E27FC236}">
                <a16:creationId xmlns:a16="http://schemas.microsoft.com/office/drawing/2014/main" id="{2834CDBA-287D-2193-8652-525129E79DF2}"/>
              </a:ext>
            </a:extLst>
          </p:cNvPr>
          <p:cNvSpPr txBox="1"/>
          <p:nvPr/>
        </p:nvSpPr>
        <p:spPr>
          <a:xfrm>
            <a:off x="191302" y="3888205"/>
            <a:ext cx="1552809" cy="492443"/>
          </a:xfrm>
          <a:prstGeom prst="rect">
            <a:avLst/>
          </a:prstGeom>
          <a:noFill/>
          <a:ln>
            <a:solidFill>
              <a:schemeClr val="tx1"/>
            </a:solidFill>
          </a:ln>
        </p:spPr>
        <p:txBody>
          <a:bodyPr wrap="square" rtlCol="0">
            <a:spAutoFit/>
          </a:bodyPr>
          <a:lstStyle/>
          <a:p>
            <a:r>
              <a:rPr lang="de-DE" sz="1300" dirty="0"/>
              <a:t>Large upside in low-grade material</a:t>
            </a:r>
            <a:endParaRPr lang="en-US" sz="1300" b="1" dirty="0"/>
          </a:p>
        </p:txBody>
      </p:sp>
      <p:cxnSp>
        <p:nvCxnSpPr>
          <p:cNvPr id="26" name="Straight Connector 25">
            <a:extLst>
              <a:ext uri="{FF2B5EF4-FFF2-40B4-BE49-F238E27FC236}">
                <a16:creationId xmlns:a16="http://schemas.microsoft.com/office/drawing/2014/main" id="{07EF288A-E272-209C-52FD-3E787E8D5A6E}"/>
              </a:ext>
            </a:extLst>
          </p:cNvPr>
          <p:cNvCxnSpPr>
            <a:cxnSpLocks/>
            <a:stCxn id="25" idx="3"/>
          </p:cNvCxnSpPr>
          <p:nvPr/>
        </p:nvCxnSpPr>
        <p:spPr>
          <a:xfrm flipV="1">
            <a:off x="1744111" y="4039985"/>
            <a:ext cx="1010173" cy="944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26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543F16-D946-4369-8BDE-FEEA8E0F6430}"/>
              </a:ext>
            </a:extLst>
          </p:cNvPr>
          <p:cNvSpPr txBox="1">
            <a:spLocks/>
          </p:cNvSpPr>
          <p:nvPr/>
        </p:nvSpPr>
        <p:spPr>
          <a:xfrm>
            <a:off x="1" y="22884"/>
            <a:ext cx="11483438" cy="554816"/>
          </a:xfrm>
          <a:prstGeom prst="rect">
            <a:avLst/>
          </a:prstGeom>
        </p:spPr>
        <p:txBody>
          <a:bodyPr vert="horz" lIns="91440" tIns="45720" rIns="91440" bIns="45720" rtlCol="0" anchor="b">
            <a:noAutofit/>
          </a:bodyPr>
          <a:lstStyle>
            <a:defPPr>
              <a:defRPr lang="en-US"/>
            </a:defPPr>
            <a:lvl1pPr defTabSz="914400">
              <a:lnSpc>
                <a:spcPct val="90000"/>
              </a:lnSpc>
              <a:spcBef>
                <a:spcPct val="0"/>
              </a:spcBef>
              <a:buNone/>
              <a:defRPr sz="2800" b="1"/>
            </a:lvl1pPr>
          </a:lstStyle>
          <a:p>
            <a:pPr algn="ctr"/>
            <a:r>
              <a:rPr lang="en-CA" dirty="0"/>
              <a:t>Processing flowsheet for “Lofdal 2B-4” </a:t>
            </a:r>
          </a:p>
        </p:txBody>
      </p:sp>
      <p:pic>
        <p:nvPicPr>
          <p:cNvPr id="8" name="Picture 7">
            <a:extLst>
              <a:ext uri="{FF2B5EF4-FFF2-40B4-BE49-F238E27FC236}">
                <a16:creationId xmlns:a16="http://schemas.microsoft.com/office/drawing/2014/main" id="{B3D4E83F-DA00-7B35-F090-48D59A3B40E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5984" r="11299"/>
          <a:stretch/>
        </p:blipFill>
        <p:spPr>
          <a:xfrm>
            <a:off x="580477" y="2280817"/>
            <a:ext cx="4767017" cy="3385342"/>
          </a:xfrm>
          <a:prstGeom prst="rect">
            <a:avLst/>
          </a:prstGeom>
          <a:solidFill>
            <a:schemeClr val="bg1"/>
          </a:solidFill>
        </p:spPr>
      </p:pic>
      <p:graphicFrame>
        <p:nvGraphicFramePr>
          <p:cNvPr id="6" name="Diagram 5">
            <a:extLst>
              <a:ext uri="{FF2B5EF4-FFF2-40B4-BE49-F238E27FC236}">
                <a16:creationId xmlns:a16="http://schemas.microsoft.com/office/drawing/2014/main" id="{F7816AE4-DAD6-4623-709A-228B4BD66559}"/>
              </a:ext>
            </a:extLst>
          </p:cNvPr>
          <p:cNvGraphicFramePr/>
          <p:nvPr>
            <p:extLst>
              <p:ext uri="{D42A27DB-BD31-4B8C-83A1-F6EECF244321}">
                <p14:modId xmlns:p14="http://schemas.microsoft.com/office/powerpoint/2010/main" val="324389"/>
              </p:ext>
            </p:extLst>
          </p:nvPr>
        </p:nvGraphicFramePr>
        <p:xfrm>
          <a:off x="8144034" y="864286"/>
          <a:ext cx="3848351" cy="5014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B71653B0-D24B-649C-A57B-CE0EB4166E75}"/>
              </a:ext>
            </a:extLst>
          </p:cNvPr>
          <p:cNvSpPr/>
          <p:nvPr/>
        </p:nvSpPr>
        <p:spPr>
          <a:xfrm>
            <a:off x="8144034" y="6024688"/>
            <a:ext cx="3848351" cy="684803"/>
          </a:xfrm>
          <a:prstGeom prst="rect">
            <a:avLst/>
          </a:prstGeom>
          <a:solidFill>
            <a:srgbClr val="92D050"/>
          </a:solidFill>
        </p:spPr>
        <p:txBody>
          <a:bodyPr wrap="square">
            <a:spAutoFit/>
          </a:bodyPr>
          <a:lstStyle/>
          <a:p>
            <a:pPr algn="ctr">
              <a:spcBef>
                <a:spcPts val="300"/>
              </a:spcBef>
            </a:pPr>
            <a:r>
              <a:rPr lang="de-DE" b="1" dirty="0"/>
              <a:t>Target MREO production: </a:t>
            </a:r>
          </a:p>
          <a:p>
            <a:pPr algn="ctr">
              <a:spcBef>
                <a:spcPts val="300"/>
              </a:spcBef>
            </a:pPr>
            <a:r>
              <a:rPr lang="de-DE" dirty="0"/>
              <a:t>2000 t &gt;98% TREO (with 86% HREO)</a:t>
            </a:r>
            <a:endParaRPr lang="en-US" dirty="0"/>
          </a:p>
        </p:txBody>
      </p:sp>
      <p:sp>
        <p:nvSpPr>
          <p:cNvPr id="2" name="Rectangle 1">
            <a:extLst>
              <a:ext uri="{FF2B5EF4-FFF2-40B4-BE49-F238E27FC236}">
                <a16:creationId xmlns:a16="http://schemas.microsoft.com/office/drawing/2014/main" id="{A67979A1-8A4B-B277-4A8E-D18346C9AE60}"/>
              </a:ext>
            </a:extLst>
          </p:cNvPr>
          <p:cNvSpPr/>
          <p:nvPr/>
        </p:nvSpPr>
        <p:spPr>
          <a:xfrm>
            <a:off x="264227" y="662856"/>
            <a:ext cx="7914976" cy="5416868"/>
          </a:xfrm>
          <a:prstGeom prst="rect">
            <a:avLst/>
          </a:prstGeom>
        </p:spPr>
        <p:txBody>
          <a:bodyPr wrap="square">
            <a:spAutoFit/>
          </a:bodyPr>
          <a:lstStyle/>
          <a:p>
            <a:pPr marL="285750" indent="-285750">
              <a:spcBef>
                <a:spcPts val="300"/>
              </a:spcBef>
              <a:buFont typeface="Arial" panose="020B0604020202020204" pitchFamily="34" charset="0"/>
              <a:buChar char="•"/>
            </a:pPr>
            <a:r>
              <a:rPr lang="en-ZA" dirty="0"/>
              <a:t>Intensive test work for 10 years</a:t>
            </a:r>
          </a:p>
          <a:p>
            <a:pPr marL="285750" indent="-285750">
              <a:spcBef>
                <a:spcPts val="300"/>
              </a:spcBef>
              <a:buFont typeface="Arial" panose="020B0604020202020204" pitchFamily="34" charset="0"/>
              <a:buChar char="•"/>
            </a:pPr>
            <a:r>
              <a:rPr lang="en-ZA" dirty="0"/>
              <a:t>Fine grained xenotime is challenge (liberation at &lt;53µm)</a:t>
            </a:r>
          </a:p>
          <a:p>
            <a:pPr marL="285750" indent="-285750">
              <a:spcBef>
                <a:spcPts val="300"/>
              </a:spcBef>
              <a:buFont typeface="Arial" panose="020B0604020202020204" pitchFamily="34" charset="0"/>
              <a:buChar char="•"/>
            </a:pPr>
            <a:r>
              <a:rPr lang="en-ZA" b="1" dirty="0"/>
              <a:t>Flotation is key in processing</a:t>
            </a:r>
            <a:r>
              <a:rPr lang="en-ZA" dirty="0"/>
              <a:t>,</a:t>
            </a:r>
            <a:r>
              <a:rPr lang="en-ZA" b="1" dirty="0"/>
              <a:t> </a:t>
            </a:r>
            <a:r>
              <a:rPr lang="en-ZA" dirty="0"/>
              <a:t>developed with &gt;160 individual flotation tests</a:t>
            </a:r>
          </a:p>
          <a:p>
            <a:pPr marL="285750" indent="-285750">
              <a:spcBef>
                <a:spcPts val="300"/>
              </a:spcBef>
              <a:buFont typeface="Arial" panose="020B0604020202020204" pitchFamily="34" charset="0"/>
              <a:buChar char="•"/>
            </a:pPr>
            <a:r>
              <a:rPr lang="en-ZA" dirty="0"/>
              <a:t>Hydrometallurgy: Caustic crack route excluded, acid bake is efficient</a:t>
            </a:r>
          </a:p>
          <a:p>
            <a:pPr marL="285750" indent="-285750">
              <a:spcBef>
                <a:spcPts val="300"/>
              </a:spcBef>
              <a:buFont typeface="Arial" panose="020B0604020202020204" pitchFamily="34" charset="0"/>
              <a:buChar char="•"/>
            </a:pPr>
            <a:r>
              <a:rPr lang="en-ZA" dirty="0"/>
              <a:t>Groups of international specialists involved in the processing flowsheet:</a:t>
            </a:r>
          </a:p>
          <a:p>
            <a:pPr marL="285750" indent="-285750">
              <a:spcBef>
                <a:spcPts val="300"/>
              </a:spcBef>
              <a:buFont typeface="Arial" panose="020B0604020202020204" pitchFamily="34" charset="0"/>
              <a:buChar char="•"/>
            </a:pPr>
            <a:endParaRPr lang="en-ZA" dirty="0"/>
          </a:p>
          <a:p>
            <a:pPr marL="285750" indent="-285750">
              <a:spcBef>
                <a:spcPts val="300"/>
              </a:spcBef>
              <a:buFont typeface="Arial" panose="020B0604020202020204" pitchFamily="34" charset="0"/>
              <a:buChar char="•"/>
            </a:pPr>
            <a:endParaRPr lang="en-ZA" dirty="0"/>
          </a:p>
          <a:p>
            <a:pPr marL="285750" indent="-285750">
              <a:spcBef>
                <a:spcPts val="300"/>
              </a:spcBef>
              <a:buFont typeface="Arial" panose="020B0604020202020204" pitchFamily="34" charset="0"/>
              <a:buChar char="•"/>
            </a:pPr>
            <a:endParaRPr lang="en-ZA" dirty="0"/>
          </a:p>
          <a:p>
            <a:pPr marL="285750" indent="-285750">
              <a:spcBef>
                <a:spcPts val="300"/>
              </a:spcBef>
              <a:buFont typeface="Arial" panose="020B0604020202020204" pitchFamily="34" charset="0"/>
              <a:buChar char="•"/>
            </a:pPr>
            <a:endParaRPr lang="en-ZA" dirty="0"/>
          </a:p>
          <a:p>
            <a:pPr marL="285750" indent="-285750">
              <a:spcBef>
                <a:spcPts val="300"/>
              </a:spcBef>
              <a:buFont typeface="Arial" panose="020B0604020202020204" pitchFamily="34" charset="0"/>
              <a:buChar char="•"/>
            </a:pPr>
            <a:endParaRPr lang="en-ZA" dirty="0"/>
          </a:p>
          <a:p>
            <a:pPr marL="285750" indent="-285750">
              <a:spcBef>
                <a:spcPts val="300"/>
              </a:spcBef>
              <a:buFont typeface="Arial" panose="020B0604020202020204" pitchFamily="34" charset="0"/>
              <a:buChar char="•"/>
            </a:pPr>
            <a:endParaRPr lang="en-ZA" dirty="0"/>
          </a:p>
          <a:p>
            <a:pPr marL="285750" indent="-285750">
              <a:spcBef>
                <a:spcPts val="300"/>
              </a:spcBef>
              <a:buFont typeface="Arial" panose="020B0604020202020204" pitchFamily="34" charset="0"/>
              <a:buChar char="•"/>
            </a:pPr>
            <a:endParaRPr lang="en-ZA" dirty="0"/>
          </a:p>
          <a:p>
            <a:pPr marL="285750" indent="-285750">
              <a:spcBef>
                <a:spcPts val="300"/>
              </a:spcBef>
              <a:buFont typeface="Arial" panose="020B0604020202020204" pitchFamily="34" charset="0"/>
              <a:buChar char="•"/>
            </a:pPr>
            <a:endParaRPr lang="en-ZA" dirty="0"/>
          </a:p>
          <a:p>
            <a:pPr marL="285750" indent="-285750">
              <a:spcBef>
                <a:spcPts val="300"/>
              </a:spcBef>
              <a:buFont typeface="Arial" panose="020B0604020202020204" pitchFamily="34" charset="0"/>
              <a:buChar char="•"/>
            </a:pPr>
            <a:endParaRPr lang="en-ZA" dirty="0"/>
          </a:p>
          <a:p>
            <a:pPr marL="285750" indent="-285750">
              <a:spcBef>
                <a:spcPts val="300"/>
              </a:spcBef>
              <a:buFont typeface="Arial" panose="020B0604020202020204" pitchFamily="34" charset="0"/>
              <a:buChar char="•"/>
            </a:pPr>
            <a:endParaRPr lang="en-ZA" dirty="0"/>
          </a:p>
          <a:p>
            <a:pPr marL="285750" indent="-285750">
              <a:spcBef>
                <a:spcPts val="300"/>
              </a:spcBef>
              <a:buFont typeface="Arial" panose="020B0604020202020204" pitchFamily="34" charset="0"/>
              <a:buChar char="•"/>
            </a:pPr>
            <a:endParaRPr lang="en-ZA" dirty="0"/>
          </a:p>
          <a:p>
            <a:pPr marL="285750" indent="-285750">
              <a:spcBef>
                <a:spcPts val="300"/>
              </a:spcBef>
              <a:buFont typeface="Arial" panose="020B0604020202020204" pitchFamily="34" charset="0"/>
              <a:buChar char="•"/>
            </a:pPr>
            <a:r>
              <a:rPr lang="en-ZA" dirty="0"/>
              <a:t>Lead consultant: SGS Lakefield/SGS Bateman Johannesburg</a:t>
            </a:r>
          </a:p>
        </p:txBody>
      </p:sp>
      <p:pic>
        <p:nvPicPr>
          <p:cNvPr id="3" name="Picture 2">
            <a:extLst>
              <a:ext uri="{FF2B5EF4-FFF2-40B4-BE49-F238E27FC236}">
                <a16:creationId xmlns:a16="http://schemas.microsoft.com/office/drawing/2014/main" id="{01190E6B-BA26-1A5B-9990-695D010D6F7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249936" y="5483137"/>
            <a:ext cx="1465645" cy="684803"/>
          </a:xfrm>
          <a:prstGeom prst="rect">
            <a:avLst/>
          </a:prstGeom>
        </p:spPr>
      </p:pic>
    </p:spTree>
    <p:extLst>
      <p:ext uri="{BB962C8B-B14F-4D97-AF65-F5344CB8AC3E}">
        <p14:creationId xmlns:p14="http://schemas.microsoft.com/office/powerpoint/2010/main" val="188575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F9D111-AF23-8B63-AEA7-67AD614A4476}"/>
              </a:ext>
            </a:extLst>
          </p:cNvPr>
          <p:cNvSpPr txBox="1"/>
          <p:nvPr/>
        </p:nvSpPr>
        <p:spPr>
          <a:xfrm>
            <a:off x="0" y="4020"/>
            <a:ext cx="11293434" cy="584775"/>
          </a:xfrm>
          <a:prstGeom prst="rect">
            <a:avLst/>
          </a:prstGeom>
        </p:spPr>
        <p:txBody>
          <a:bodyPr vert="horz" lIns="91440" tIns="45720" rIns="91440" bIns="45720" rtlCol="0" anchor="b">
            <a:noAutofit/>
          </a:bodyPr>
          <a:lstStyle>
            <a:defPPr>
              <a:defRPr lang="en-US"/>
            </a:defPPr>
            <a:lvl1pPr defTabSz="914400">
              <a:lnSpc>
                <a:spcPct val="90000"/>
              </a:lnSpc>
              <a:spcBef>
                <a:spcPct val="0"/>
              </a:spcBef>
              <a:buNone/>
              <a:defRPr sz="2800" b="1"/>
            </a:lvl1pPr>
          </a:lstStyle>
          <a:p>
            <a:pPr algn="ctr"/>
            <a:r>
              <a:rPr lang="en-CA" dirty="0"/>
              <a:t>Preliminary Economic Assessment (PEA) Lofdal “2B-4”</a:t>
            </a:r>
          </a:p>
        </p:txBody>
      </p:sp>
      <p:sp>
        <p:nvSpPr>
          <p:cNvPr id="4" name="TextBox 3">
            <a:extLst>
              <a:ext uri="{FF2B5EF4-FFF2-40B4-BE49-F238E27FC236}">
                <a16:creationId xmlns:a16="http://schemas.microsoft.com/office/drawing/2014/main" id="{C2486CF4-AB9B-6901-1C87-0ED4CE8532BE}"/>
              </a:ext>
            </a:extLst>
          </p:cNvPr>
          <p:cNvSpPr txBox="1"/>
          <p:nvPr/>
        </p:nvSpPr>
        <p:spPr>
          <a:xfrm>
            <a:off x="191680" y="828220"/>
            <a:ext cx="7228644" cy="5147563"/>
          </a:xfrm>
          <a:prstGeom prst="rect">
            <a:avLst/>
          </a:prstGeom>
          <a:noFill/>
        </p:spPr>
        <p:txBody>
          <a:bodyPr wrap="square">
            <a:spAutoFit/>
          </a:bodyPr>
          <a:lstStyle/>
          <a:p>
            <a:pPr marL="285750" indent="-285750">
              <a:spcBef>
                <a:spcPts val="300"/>
              </a:spcBef>
              <a:buFont typeface="Arial" panose="020B0604020202020204" pitchFamily="34" charset="0"/>
              <a:buChar char="•"/>
            </a:pPr>
            <a:endParaRPr lang="en-US" sz="300" dirty="0">
              <a:ea typeface="MS Mincho" panose="02020609040205080304" pitchFamily="49" charset="-128"/>
              <a:cs typeface="Times New Roman" panose="02020603050405020304" pitchFamily="18" charset="0"/>
            </a:endParaRPr>
          </a:p>
          <a:p>
            <a:pPr marL="285750" indent="-285750">
              <a:spcBef>
                <a:spcPts val="300"/>
              </a:spcBef>
              <a:buFont typeface="Arial" panose="020B0604020202020204" pitchFamily="34" charset="0"/>
              <a:buChar char="•"/>
            </a:pPr>
            <a:r>
              <a:rPr lang="en-CA" dirty="0">
                <a:latin typeface="Calibri" panose="020F0502020204030204" pitchFamily="34" charset="0"/>
                <a:ea typeface="Calibri" panose="020F0502020204030204" pitchFamily="34" charset="0"/>
                <a:cs typeface="Times New Roman" panose="02020603050405020304" pitchFamily="18" charset="0"/>
              </a:rPr>
              <a:t>Total run of mine			26.8 Mt (+13.9 Mt in stockpile) </a:t>
            </a:r>
            <a:endParaRPr lang="en-US" dirty="0"/>
          </a:p>
          <a:p>
            <a:pPr marL="285750" lvl="0" indent="-285750">
              <a:spcBef>
                <a:spcPts val="300"/>
              </a:spcBef>
              <a:buFont typeface="Arial" panose="020B0604020202020204" pitchFamily="34" charset="0"/>
              <a:buChar char="•"/>
            </a:pPr>
            <a:r>
              <a:rPr lang="en-US" dirty="0">
                <a:ea typeface="MS Mincho" panose="02020609040205080304" pitchFamily="49" charset="-128"/>
                <a:cs typeface="Times New Roman" panose="02020603050405020304" pitchFamily="18" charset="0"/>
              </a:rPr>
              <a:t>Mine life:					16 years</a:t>
            </a:r>
          </a:p>
          <a:p>
            <a:pPr marL="285750" indent="-285750">
              <a:spcBef>
                <a:spcPts val="300"/>
              </a:spcBef>
              <a:buFont typeface="Arial" panose="020B0604020202020204" pitchFamily="34" charset="0"/>
              <a:buChar char="•"/>
            </a:pPr>
            <a:r>
              <a:rPr lang="en-US" dirty="0">
                <a:ea typeface="MS Mincho" panose="02020609040205080304" pitchFamily="49" charset="-128"/>
                <a:cs typeface="Times New Roman" panose="02020603050405020304" pitchFamily="18" charset="0"/>
              </a:rPr>
              <a:t>Average Annual Production:	2,000 t TREO including </a:t>
            </a:r>
          </a:p>
          <a:p>
            <a:pPr>
              <a:spcBef>
                <a:spcPts val="300"/>
              </a:spcBef>
            </a:pPr>
            <a:r>
              <a:rPr lang="en-US" b="1" dirty="0">
                <a:ea typeface="MS Mincho" panose="02020609040205080304" pitchFamily="49" charset="-128"/>
                <a:cs typeface="Times New Roman" panose="02020603050405020304" pitchFamily="18" charset="0"/>
              </a:rPr>
              <a:t>							117 t Dysprosium and </a:t>
            </a:r>
          </a:p>
          <a:p>
            <a:pPr>
              <a:spcBef>
                <a:spcPts val="300"/>
              </a:spcBef>
            </a:pPr>
            <a:r>
              <a:rPr lang="en-US" b="1" dirty="0">
                <a:ea typeface="MS Mincho" panose="02020609040205080304" pitchFamily="49" charset="-128"/>
                <a:cs typeface="Times New Roman" panose="02020603050405020304" pitchFamily="18" charset="0"/>
              </a:rPr>
              <a:t>							17.5 t Terbium</a:t>
            </a:r>
          </a:p>
          <a:p>
            <a:pPr marL="285750" indent="-285750">
              <a:spcBef>
                <a:spcPts val="300"/>
              </a:spcBef>
              <a:buFont typeface="Arial" panose="020B0604020202020204" pitchFamily="34" charset="0"/>
              <a:buChar char="•"/>
            </a:pPr>
            <a:r>
              <a:rPr lang="en-US" dirty="0">
                <a:ea typeface="MS Mincho" panose="02020609040205080304" pitchFamily="49" charset="-128"/>
                <a:cs typeface="Times New Roman" panose="02020603050405020304" pitchFamily="18" charset="0"/>
              </a:rPr>
              <a:t>Net Present Value NPV (5):	632.7 Million USD pre-tax, </a:t>
            </a:r>
          </a:p>
          <a:p>
            <a:pPr lvl="7">
              <a:spcBef>
                <a:spcPts val="300"/>
              </a:spcBef>
            </a:pPr>
            <a:r>
              <a:rPr lang="en-US" dirty="0">
                <a:ea typeface="MS Mincho" panose="02020609040205080304" pitchFamily="49" charset="-128"/>
                <a:cs typeface="Times New Roman" panose="02020603050405020304" pitchFamily="18" charset="0"/>
              </a:rPr>
              <a:t>391 Million USD after tax</a:t>
            </a:r>
          </a:p>
          <a:p>
            <a:pPr marL="285750" lvl="0" indent="-285750">
              <a:spcBef>
                <a:spcPts val="300"/>
              </a:spcBef>
              <a:buFont typeface="Arial" panose="020B0604020202020204" pitchFamily="34" charset="0"/>
              <a:buChar char="•"/>
            </a:pPr>
            <a:r>
              <a:rPr lang="en-US" dirty="0">
                <a:ea typeface="MS Mincho" panose="02020609040205080304" pitchFamily="49" charset="-128"/>
                <a:cs typeface="Times New Roman" panose="02020603050405020304" pitchFamily="18" charset="0"/>
              </a:rPr>
              <a:t>Internal Rate of Return (IRR):	34% pre-tax and 28% after tax</a:t>
            </a:r>
          </a:p>
          <a:p>
            <a:pPr marL="285750" lvl="0" indent="-285750">
              <a:spcBef>
                <a:spcPts val="300"/>
              </a:spcBef>
              <a:buFont typeface="Arial" panose="020B0604020202020204" pitchFamily="34" charset="0"/>
              <a:buChar char="•"/>
            </a:pPr>
            <a:r>
              <a:rPr lang="en-US" dirty="0">
                <a:ea typeface="MS Mincho" panose="02020609040205080304" pitchFamily="49" charset="-128"/>
                <a:cs typeface="Times New Roman" panose="02020603050405020304" pitchFamily="18" charset="0"/>
              </a:rPr>
              <a:t>Initial Capital Costs: 			207 Million USD incl. 30% contingency</a:t>
            </a:r>
            <a:endParaRPr lang="en-CA" dirty="0">
              <a:ea typeface="MS Mincho" panose="02020609040205080304" pitchFamily="49" charset="-128"/>
              <a:cs typeface="Times New Roman" panose="02020603050405020304" pitchFamily="18" charset="0"/>
            </a:endParaRPr>
          </a:p>
          <a:p>
            <a:pPr marL="285750" lvl="0" indent="-285750">
              <a:spcBef>
                <a:spcPts val="300"/>
              </a:spcBef>
              <a:buFont typeface="Arial" panose="020B0604020202020204" pitchFamily="34" charset="0"/>
              <a:buChar char="•"/>
            </a:pPr>
            <a:r>
              <a:rPr lang="en-US" dirty="0">
                <a:ea typeface="MS Mincho" panose="02020609040205080304" pitchFamily="49" charset="-128"/>
                <a:cs typeface="Times New Roman" panose="02020603050405020304" pitchFamily="18" charset="0"/>
              </a:rPr>
              <a:t>Capital Payback Period:		3.2 years after tax</a:t>
            </a:r>
          </a:p>
          <a:p>
            <a:pPr marL="285750" lvl="0" indent="-285750">
              <a:spcBef>
                <a:spcPts val="300"/>
              </a:spcBef>
              <a:buFont typeface="Arial" panose="020B0604020202020204" pitchFamily="34" charset="0"/>
              <a:buChar char="•"/>
            </a:pPr>
            <a:r>
              <a:rPr lang="en-US" dirty="0">
                <a:ea typeface="MS Mincho" panose="02020609040205080304" pitchFamily="49" charset="-128"/>
                <a:cs typeface="Times New Roman" panose="02020603050405020304" pitchFamily="18" charset="0"/>
              </a:rPr>
              <a:t>OPEX						27.9 USD/t</a:t>
            </a:r>
          </a:p>
          <a:p>
            <a:pPr marL="285750" lvl="0" indent="-285750">
              <a:spcBef>
                <a:spcPts val="300"/>
              </a:spcBef>
              <a:buFont typeface="Arial" panose="020B0604020202020204" pitchFamily="34" charset="0"/>
              <a:buChar char="•"/>
            </a:pPr>
            <a:endParaRPr lang="en-CA" dirty="0">
              <a:ea typeface="MS Mincho" panose="02020609040205080304" pitchFamily="49" charset="-128"/>
              <a:cs typeface="Times New Roman" panose="02020603050405020304" pitchFamily="18" charset="0"/>
            </a:endParaRPr>
          </a:p>
          <a:p>
            <a:pPr marL="285750" lvl="0" indent="-285750">
              <a:spcBef>
                <a:spcPts val="300"/>
              </a:spcBef>
              <a:buFont typeface="Arial" panose="020B0604020202020204" pitchFamily="34" charset="0"/>
              <a:buChar char="•"/>
            </a:pPr>
            <a:r>
              <a:rPr lang="en-CA" dirty="0">
                <a:effectLst/>
                <a:ea typeface="MS Mincho" panose="02020609040205080304" pitchFamily="49" charset="-128"/>
                <a:cs typeface="Arial" panose="020B0604020202020204" pitchFamily="34" charset="0"/>
              </a:rPr>
              <a:t>Price for Rare Earth Oxides used: Dy2O3 USD587/kg and Tb2O3 USD2,493/kg</a:t>
            </a:r>
            <a:endParaRPr lang="en-CA" dirty="0">
              <a:effectLst/>
              <a:ea typeface="MS Mincho" panose="02020609040205080304" pitchFamily="49" charset="-128"/>
              <a:cs typeface="Times New Roman" panose="02020603050405020304" pitchFamily="18" charset="0"/>
            </a:endParaRPr>
          </a:p>
          <a:p>
            <a:pPr marL="285750" indent="-285750">
              <a:spcBef>
                <a:spcPts val="300"/>
              </a:spcBef>
              <a:buFont typeface="Arial" panose="020B0604020202020204" pitchFamily="34" charset="0"/>
              <a:buChar char="•"/>
            </a:pPr>
            <a:r>
              <a:rPr lang="en-CA" dirty="0">
                <a:effectLst/>
                <a:ea typeface="MS Mincho" panose="02020609040205080304" pitchFamily="49" charset="-128"/>
                <a:cs typeface="Arial" panose="020B0604020202020204" pitchFamily="34" charset="0"/>
              </a:rPr>
              <a:t>Average basket price of USD91/kg including third party separation costs</a:t>
            </a:r>
          </a:p>
          <a:p>
            <a:pPr marL="285750" indent="-285750">
              <a:spcBef>
                <a:spcPts val="300"/>
              </a:spcBef>
              <a:buFont typeface="Arial" panose="020B0604020202020204" pitchFamily="34" charset="0"/>
              <a:buChar char="•"/>
            </a:pPr>
            <a:r>
              <a:rPr lang="en-US" dirty="0">
                <a:ea typeface="MS Mincho" panose="02020609040205080304" pitchFamily="49" charset="-128"/>
                <a:cs typeface="Times New Roman" panose="02020603050405020304" pitchFamily="18" charset="0"/>
              </a:rPr>
              <a:t>13.9 Mt of low-grade stockpile likely expanding the life of mine</a:t>
            </a:r>
          </a:p>
        </p:txBody>
      </p:sp>
      <p:sp>
        <p:nvSpPr>
          <p:cNvPr id="16" name="TextBox 15">
            <a:extLst>
              <a:ext uri="{FF2B5EF4-FFF2-40B4-BE49-F238E27FC236}">
                <a16:creationId xmlns:a16="http://schemas.microsoft.com/office/drawing/2014/main" id="{7A2841D5-326E-5773-ACCE-4F7F91D146B1}"/>
              </a:ext>
            </a:extLst>
          </p:cNvPr>
          <p:cNvSpPr txBox="1"/>
          <p:nvPr/>
        </p:nvSpPr>
        <p:spPr>
          <a:xfrm>
            <a:off x="3873109" y="6212028"/>
            <a:ext cx="3547215" cy="307777"/>
          </a:xfrm>
          <a:prstGeom prst="rect">
            <a:avLst/>
          </a:prstGeom>
          <a:noFill/>
        </p:spPr>
        <p:txBody>
          <a:bodyPr wrap="square">
            <a:spAutoFit/>
          </a:bodyPr>
          <a:lstStyle/>
          <a:p>
            <a:r>
              <a:rPr lang="en-ZA" sz="1400" i="1" dirty="0">
                <a:solidFill>
                  <a:srgbClr val="002060"/>
                </a:solidFill>
              </a:rPr>
              <a:t>Full PEA report at: www.sedar.com</a:t>
            </a:r>
          </a:p>
        </p:txBody>
      </p:sp>
      <p:sp>
        <p:nvSpPr>
          <p:cNvPr id="7" name="Title 1">
            <a:extLst>
              <a:ext uri="{FF2B5EF4-FFF2-40B4-BE49-F238E27FC236}">
                <a16:creationId xmlns:a16="http://schemas.microsoft.com/office/drawing/2014/main" id="{BFABCDA6-771B-6CFC-332A-CE80EF820F00}"/>
              </a:ext>
            </a:extLst>
          </p:cNvPr>
          <p:cNvSpPr txBox="1">
            <a:spLocks/>
          </p:cNvSpPr>
          <p:nvPr/>
        </p:nvSpPr>
        <p:spPr>
          <a:xfrm>
            <a:off x="8263101" y="5598130"/>
            <a:ext cx="3030333" cy="554816"/>
          </a:xfrm>
          <a:prstGeom prst="rect">
            <a:avLst/>
          </a:prstGeom>
        </p:spPr>
        <p:txBody>
          <a:bodyPr vert="horz" lIns="91440" tIns="45720" rIns="91440" bIns="45720" rtlCol="0" anchor="b">
            <a:noAutofit/>
          </a:bodyPr>
          <a:lstStyle>
            <a:defPPr>
              <a:defRPr lang="en-US"/>
            </a:defPPr>
            <a:lvl1pPr defTabSz="914400">
              <a:lnSpc>
                <a:spcPct val="90000"/>
              </a:lnSpc>
              <a:spcBef>
                <a:spcPct val="0"/>
              </a:spcBef>
              <a:buNone/>
              <a:defRPr sz="2800" b="1"/>
            </a:lvl1pPr>
          </a:lstStyle>
          <a:p>
            <a:pPr algn="ctr"/>
            <a:r>
              <a:rPr lang="en-CA" sz="1600" dirty="0"/>
              <a:t>REE distribution in MREO product</a:t>
            </a:r>
          </a:p>
        </p:txBody>
      </p:sp>
      <p:graphicFrame>
        <p:nvGraphicFramePr>
          <p:cNvPr id="3" name="Chart 2">
            <a:extLst>
              <a:ext uri="{FF2B5EF4-FFF2-40B4-BE49-F238E27FC236}">
                <a16:creationId xmlns:a16="http://schemas.microsoft.com/office/drawing/2014/main" id="{1F96C917-06CB-F327-C6BE-152E5807314A}"/>
              </a:ext>
            </a:extLst>
          </p:cNvPr>
          <p:cNvGraphicFramePr>
            <a:graphicFrameLocks/>
          </p:cNvGraphicFramePr>
          <p:nvPr>
            <p:extLst>
              <p:ext uri="{D42A27DB-BD31-4B8C-83A1-F6EECF244321}">
                <p14:modId xmlns:p14="http://schemas.microsoft.com/office/powerpoint/2010/main" val="2111445032"/>
              </p:ext>
            </p:extLst>
          </p:nvPr>
        </p:nvGraphicFramePr>
        <p:xfrm>
          <a:off x="6933033" y="1122865"/>
          <a:ext cx="5174687" cy="45550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15248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5EF5C7F8-8AA4-D433-E254-2C3AFEC04F17}"/>
              </a:ext>
            </a:extLst>
          </p:cNvPr>
          <p:cNvSpPr>
            <a:spLocks noChangeArrowheads="1"/>
          </p:cNvSpPr>
          <p:nvPr/>
        </p:nvSpPr>
        <p:spPr bwMode="auto">
          <a:xfrm>
            <a:off x="151218" y="6342097"/>
            <a:ext cx="7701864" cy="65529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0" marR="0" lvl="0" indent="0" defTabSz="914400" fontAlgn="base">
              <a:lnSpc>
                <a:spcPct val="90000"/>
              </a:lnSpc>
              <a:spcBef>
                <a:spcPct val="0"/>
              </a:spcBef>
              <a:spcAft>
                <a:spcPts val="600"/>
              </a:spcAft>
              <a:buClrTx/>
              <a:buSzTx/>
              <a:tabLst/>
            </a:pPr>
            <a:r>
              <a:rPr kumimoji="0" lang="en-US" altLang="en-US" sz="1400" b="0" i="0" u="none" strike="noStrike" kern="1200" cap="none" normalizeH="0" baseline="30000" dirty="0">
                <a:ln>
                  <a:noFill/>
                </a:ln>
                <a:effectLst/>
                <a:latin typeface="+mj-lt"/>
                <a:ea typeface="+mj-ea"/>
                <a:cs typeface="+mj-cs"/>
              </a:rPr>
              <a:t>1</a:t>
            </a:r>
            <a:r>
              <a:rPr kumimoji="0" lang="en-US" altLang="en-US" sz="1400" b="0" i="0" u="none" strike="noStrike" kern="1200" cap="none" normalizeH="0" baseline="0" dirty="0">
                <a:ln>
                  <a:noFill/>
                </a:ln>
                <a:effectLst/>
                <a:latin typeface="+mj-lt"/>
                <a:ea typeface="+mj-ea"/>
                <a:cs typeface="+mj-cs"/>
              </a:rPr>
              <a:t>Mining will be conducted via contractor, all contractor capital recovery is </a:t>
            </a:r>
            <a:r>
              <a:rPr kumimoji="0" lang="en-US" altLang="en-US" sz="1400" b="0" i="0" u="sng" strike="noStrike" kern="1200" cap="none" normalizeH="0" baseline="0" dirty="0">
                <a:ln>
                  <a:noFill/>
                </a:ln>
                <a:effectLst/>
                <a:latin typeface="+mj-lt"/>
                <a:ea typeface="+mj-ea"/>
                <a:cs typeface="+mj-cs"/>
              </a:rPr>
              <a:t>reflected in the operating costs</a:t>
            </a:r>
            <a:r>
              <a:rPr kumimoji="0" lang="en-US" altLang="en-US" sz="1400" b="0" i="0" u="none" strike="noStrike" kern="1200" cap="none" normalizeH="0" baseline="0" dirty="0">
                <a:ln>
                  <a:noFill/>
                </a:ln>
                <a:effectLst/>
                <a:latin typeface="+mj-lt"/>
                <a:ea typeface="+mj-ea"/>
                <a:cs typeface="+mj-cs"/>
              </a:rPr>
              <a:t>.</a:t>
            </a:r>
          </a:p>
        </p:txBody>
      </p:sp>
      <p:graphicFrame>
        <p:nvGraphicFramePr>
          <p:cNvPr id="2" name="Table 1">
            <a:extLst>
              <a:ext uri="{FF2B5EF4-FFF2-40B4-BE49-F238E27FC236}">
                <a16:creationId xmlns:a16="http://schemas.microsoft.com/office/drawing/2014/main" id="{DB2532FD-5C68-BF06-17E4-2D32AD4A8AA8}"/>
              </a:ext>
            </a:extLst>
          </p:cNvPr>
          <p:cNvGraphicFramePr>
            <a:graphicFrameLocks noGrp="1"/>
          </p:cNvGraphicFramePr>
          <p:nvPr>
            <p:extLst>
              <p:ext uri="{D42A27DB-BD31-4B8C-83A1-F6EECF244321}">
                <p14:modId xmlns:p14="http://schemas.microsoft.com/office/powerpoint/2010/main" val="866291013"/>
              </p:ext>
            </p:extLst>
          </p:nvPr>
        </p:nvGraphicFramePr>
        <p:xfrm>
          <a:off x="128264" y="2735012"/>
          <a:ext cx="7546166" cy="3444240"/>
        </p:xfrm>
        <a:graphic>
          <a:graphicData uri="http://schemas.openxmlformats.org/drawingml/2006/table">
            <a:tbl>
              <a:tblPr firstRow="1" firstCol="1" bandRow="1">
                <a:tableStyleId>{5C22544A-7EE6-4342-B048-85BDC9FD1C3A}</a:tableStyleId>
              </a:tblPr>
              <a:tblGrid>
                <a:gridCol w="4483475">
                  <a:extLst>
                    <a:ext uri="{9D8B030D-6E8A-4147-A177-3AD203B41FA5}">
                      <a16:colId xmlns:a16="http://schemas.microsoft.com/office/drawing/2014/main" val="828837285"/>
                    </a:ext>
                  </a:extLst>
                </a:gridCol>
                <a:gridCol w="563782">
                  <a:extLst>
                    <a:ext uri="{9D8B030D-6E8A-4147-A177-3AD203B41FA5}">
                      <a16:colId xmlns:a16="http://schemas.microsoft.com/office/drawing/2014/main" val="3094911087"/>
                    </a:ext>
                  </a:extLst>
                </a:gridCol>
                <a:gridCol w="2498909">
                  <a:extLst>
                    <a:ext uri="{9D8B030D-6E8A-4147-A177-3AD203B41FA5}">
                      <a16:colId xmlns:a16="http://schemas.microsoft.com/office/drawing/2014/main" val="727383198"/>
                    </a:ext>
                  </a:extLst>
                </a:gridCol>
              </a:tblGrid>
              <a:tr h="215186">
                <a:tc>
                  <a:txBody>
                    <a:bodyPr/>
                    <a:lstStyle/>
                    <a:p>
                      <a:r>
                        <a:rPr lang="en-CA" sz="1800" dirty="0">
                          <a:effectLst/>
                        </a:rPr>
                        <a:t>Total Capital Costs Summary (US$)</a:t>
                      </a:r>
                      <a:endParaRPr lang="en-CA" sz="1800" dirty="0">
                        <a:effectLst/>
                        <a:latin typeface="Times New Roman" panose="02020603050405020304" pitchFamily="18" charset="0"/>
                        <a:ea typeface="MS Mincho" panose="02020609040205080304" pitchFamily="49" charset="-128"/>
                      </a:endParaRPr>
                    </a:p>
                  </a:txBody>
                  <a:tcPr marL="105501" marR="105501" marT="0" marB="0" anchor="b"/>
                </a:tc>
                <a:tc>
                  <a:txBody>
                    <a:bodyPr/>
                    <a:lstStyle/>
                    <a:p>
                      <a:r>
                        <a:rPr lang="en-CA" sz="1600">
                          <a:effectLst/>
                        </a:rPr>
                        <a:t> </a:t>
                      </a:r>
                      <a:endParaRPr lang="en-CA" sz="1600">
                        <a:effectLst/>
                        <a:latin typeface="Times New Roman" panose="02020603050405020304" pitchFamily="18" charset="0"/>
                        <a:ea typeface="MS Mincho" panose="02020609040205080304" pitchFamily="49" charset="-128"/>
                      </a:endParaRPr>
                    </a:p>
                  </a:txBody>
                  <a:tcPr marL="105501" marR="105501" marT="0" marB="0"/>
                </a:tc>
                <a:tc>
                  <a:txBody>
                    <a:bodyPr/>
                    <a:lstStyle/>
                    <a:p>
                      <a:endParaRPr lang="en-CA" sz="1600" dirty="0">
                        <a:effectLst/>
                        <a:latin typeface="Times New Roman" panose="02020603050405020304" pitchFamily="18" charset="0"/>
                      </a:endParaRPr>
                    </a:p>
                  </a:txBody>
                  <a:tcPr marL="105501" marR="105501" marT="0" marB="0" anchor="b"/>
                </a:tc>
                <a:extLst>
                  <a:ext uri="{0D108BD9-81ED-4DB2-BD59-A6C34878D82A}">
                    <a16:rowId xmlns:a16="http://schemas.microsoft.com/office/drawing/2014/main" val="3034148615"/>
                  </a:ext>
                </a:extLst>
              </a:tr>
              <a:tr h="215186">
                <a:tc>
                  <a:txBody>
                    <a:bodyPr/>
                    <a:lstStyle/>
                    <a:p>
                      <a:endParaRPr lang="en-CA" sz="1600" dirty="0">
                        <a:effectLst/>
                        <a:latin typeface="Times New Roman" panose="02020603050405020304" pitchFamily="18" charset="0"/>
                      </a:endParaRPr>
                    </a:p>
                  </a:txBody>
                  <a:tcPr marL="105501" marR="105501" marT="0" marB="0" anchor="b"/>
                </a:tc>
                <a:tc>
                  <a:txBody>
                    <a:bodyPr/>
                    <a:lstStyle/>
                    <a:p>
                      <a:r>
                        <a:rPr lang="en-CA" sz="1600">
                          <a:effectLst/>
                        </a:rPr>
                        <a:t> </a:t>
                      </a:r>
                      <a:endParaRPr lang="en-CA" sz="1600">
                        <a:effectLst/>
                        <a:latin typeface="Times New Roman" panose="02020603050405020304" pitchFamily="18" charset="0"/>
                        <a:ea typeface="MS Mincho" panose="02020609040205080304" pitchFamily="49" charset="-128"/>
                      </a:endParaRPr>
                    </a:p>
                  </a:txBody>
                  <a:tcPr marL="105501" marR="105501" marT="0" marB="0"/>
                </a:tc>
                <a:tc>
                  <a:txBody>
                    <a:bodyPr/>
                    <a:lstStyle/>
                    <a:p>
                      <a:endParaRPr lang="en-CA" sz="1600">
                        <a:effectLst/>
                        <a:latin typeface="Times New Roman" panose="02020603050405020304" pitchFamily="18" charset="0"/>
                      </a:endParaRPr>
                    </a:p>
                  </a:txBody>
                  <a:tcPr marL="105501" marR="105501" marT="0" marB="0" anchor="b"/>
                </a:tc>
                <a:extLst>
                  <a:ext uri="{0D108BD9-81ED-4DB2-BD59-A6C34878D82A}">
                    <a16:rowId xmlns:a16="http://schemas.microsoft.com/office/drawing/2014/main" val="1063938549"/>
                  </a:ext>
                </a:extLst>
              </a:tr>
              <a:tr h="232540">
                <a:tc>
                  <a:txBody>
                    <a:bodyPr/>
                    <a:lstStyle/>
                    <a:p>
                      <a:r>
                        <a:rPr lang="en-CA" sz="1600">
                          <a:effectLst/>
                        </a:rPr>
                        <a:t>Direct Mining Costs</a:t>
                      </a:r>
                      <a:r>
                        <a:rPr lang="en-CA" sz="1600" baseline="30000">
                          <a:effectLst/>
                        </a:rPr>
                        <a:t>1</a:t>
                      </a:r>
                      <a:endParaRPr lang="en-CA" sz="1600">
                        <a:effectLst/>
                        <a:latin typeface="Times New Roman" panose="02020603050405020304" pitchFamily="18" charset="0"/>
                        <a:ea typeface="MS Mincho" panose="02020609040205080304" pitchFamily="49" charset="-128"/>
                      </a:endParaRPr>
                    </a:p>
                  </a:txBody>
                  <a:tcPr marL="105501" marR="105501" marT="0" marB="0" anchor="b"/>
                </a:tc>
                <a:tc>
                  <a:txBody>
                    <a:bodyPr/>
                    <a:lstStyle/>
                    <a:p>
                      <a:r>
                        <a:rPr lang="en-CA" sz="1600">
                          <a:effectLst/>
                        </a:rPr>
                        <a:t> </a:t>
                      </a:r>
                      <a:endParaRPr lang="en-CA" sz="1600">
                        <a:effectLst/>
                        <a:latin typeface="Times New Roman" panose="02020603050405020304" pitchFamily="18" charset="0"/>
                        <a:ea typeface="MS Mincho" panose="02020609040205080304" pitchFamily="49" charset="-128"/>
                      </a:endParaRPr>
                    </a:p>
                  </a:txBody>
                  <a:tcPr marL="105501" marR="105501" marT="0" marB="0"/>
                </a:tc>
                <a:tc>
                  <a:txBody>
                    <a:bodyPr/>
                    <a:lstStyle/>
                    <a:p>
                      <a:r>
                        <a:rPr lang="en-CA" sz="1600">
                          <a:effectLst/>
                        </a:rPr>
                        <a:t>                        -   </a:t>
                      </a:r>
                      <a:endParaRPr lang="en-CA" sz="1600">
                        <a:effectLst/>
                        <a:latin typeface="Times New Roman" panose="02020603050405020304" pitchFamily="18" charset="0"/>
                        <a:ea typeface="MS Mincho" panose="02020609040205080304" pitchFamily="49" charset="-128"/>
                      </a:endParaRPr>
                    </a:p>
                  </a:txBody>
                  <a:tcPr marL="105501" marR="105501" marT="0" marB="0" anchor="b"/>
                </a:tc>
                <a:extLst>
                  <a:ext uri="{0D108BD9-81ED-4DB2-BD59-A6C34878D82A}">
                    <a16:rowId xmlns:a16="http://schemas.microsoft.com/office/drawing/2014/main" val="3350797777"/>
                  </a:ext>
                </a:extLst>
              </a:tr>
              <a:tr h="232540">
                <a:tc>
                  <a:txBody>
                    <a:bodyPr/>
                    <a:lstStyle/>
                    <a:p>
                      <a:r>
                        <a:rPr lang="en-CA" sz="1600" dirty="0">
                          <a:effectLst/>
                        </a:rPr>
                        <a:t>Direct Mine Site Processing Costs</a:t>
                      </a:r>
                      <a:endParaRPr lang="en-CA" sz="1600" dirty="0">
                        <a:effectLst/>
                        <a:latin typeface="Times New Roman" panose="02020603050405020304" pitchFamily="18" charset="0"/>
                        <a:ea typeface="MS Mincho" panose="02020609040205080304" pitchFamily="49" charset="-128"/>
                      </a:endParaRPr>
                    </a:p>
                  </a:txBody>
                  <a:tcPr marL="105501" marR="105501" marT="0" marB="0" anchor="b"/>
                </a:tc>
                <a:tc>
                  <a:txBody>
                    <a:bodyPr/>
                    <a:lstStyle/>
                    <a:p>
                      <a:r>
                        <a:rPr lang="en-CA" sz="1600">
                          <a:effectLst/>
                        </a:rPr>
                        <a:t> </a:t>
                      </a:r>
                      <a:endParaRPr lang="en-CA" sz="1600">
                        <a:effectLst/>
                        <a:latin typeface="Times New Roman" panose="02020603050405020304" pitchFamily="18" charset="0"/>
                        <a:ea typeface="MS Mincho" panose="02020609040205080304" pitchFamily="49" charset="-128"/>
                      </a:endParaRPr>
                    </a:p>
                  </a:txBody>
                  <a:tcPr marL="105501" marR="105501" marT="0" marB="0"/>
                </a:tc>
                <a:tc>
                  <a:txBody>
                    <a:bodyPr/>
                    <a:lstStyle/>
                    <a:p>
                      <a:r>
                        <a:rPr lang="en-CA" sz="1600">
                          <a:effectLst/>
                        </a:rPr>
                        <a:t>       117,577,231 </a:t>
                      </a:r>
                      <a:endParaRPr lang="en-CA" sz="1600">
                        <a:effectLst/>
                        <a:latin typeface="Times New Roman" panose="02020603050405020304" pitchFamily="18" charset="0"/>
                        <a:ea typeface="MS Mincho" panose="02020609040205080304" pitchFamily="49" charset="-128"/>
                      </a:endParaRPr>
                    </a:p>
                  </a:txBody>
                  <a:tcPr marL="105501" marR="105501" marT="0" marB="0" anchor="b"/>
                </a:tc>
                <a:extLst>
                  <a:ext uri="{0D108BD9-81ED-4DB2-BD59-A6C34878D82A}">
                    <a16:rowId xmlns:a16="http://schemas.microsoft.com/office/drawing/2014/main" val="2453686889"/>
                  </a:ext>
                </a:extLst>
              </a:tr>
              <a:tr h="232540">
                <a:tc>
                  <a:txBody>
                    <a:bodyPr/>
                    <a:lstStyle/>
                    <a:p>
                      <a:r>
                        <a:rPr lang="en-CA" sz="1600">
                          <a:effectLst/>
                        </a:rPr>
                        <a:t>Direct Tailings Storage Facility Costs</a:t>
                      </a:r>
                      <a:endParaRPr lang="en-CA" sz="1600">
                        <a:effectLst/>
                        <a:latin typeface="Times New Roman" panose="02020603050405020304" pitchFamily="18" charset="0"/>
                        <a:ea typeface="MS Mincho" panose="02020609040205080304" pitchFamily="49" charset="-128"/>
                      </a:endParaRPr>
                    </a:p>
                  </a:txBody>
                  <a:tcPr marL="105501" marR="105501" marT="0" marB="0" anchor="b"/>
                </a:tc>
                <a:tc>
                  <a:txBody>
                    <a:bodyPr/>
                    <a:lstStyle/>
                    <a:p>
                      <a:r>
                        <a:rPr lang="en-CA" sz="1600">
                          <a:effectLst/>
                        </a:rPr>
                        <a:t> </a:t>
                      </a:r>
                      <a:endParaRPr lang="en-CA" sz="1600">
                        <a:effectLst/>
                        <a:latin typeface="Times New Roman" panose="02020603050405020304" pitchFamily="18" charset="0"/>
                        <a:ea typeface="MS Mincho" panose="02020609040205080304" pitchFamily="49" charset="-128"/>
                      </a:endParaRPr>
                    </a:p>
                  </a:txBody>
                  <a:tcPr marL="105501" marR="105501" marT="0" marB="0"/>
                </a:tc>
                <a:tc>
                  <a:txBody>
                    <a:bodyPr/>
                    <a:lstStyle/>
                    <a:p>
                      <a:r>
                        <a:rPr lang="en-CA" sz="1600">
                          <a:effectLst/>
                        </a:rPr>
                        <a:t>         13,628,361 </a:t>
                      </a:r>
                      <a:endParaRPr lang="en-CA" sz="1600">
                        <a:effectLst/>
                        <a:latin typeface="Times New Roman" panose="02020603050405020304" pitchFamily="18" charset="0"/>
                        <a:ea typeface="MS Mincho" panose="02020609040205080304" pitchFamily="49" charset="-128"/>
                      </a:endParaRPr>
                    </a:p>
                  </a:txBody>
                  <a:tcPr marL="105501" marR="105501" marT="0" marB="0" anchor="b"/>
                </a:tc>
                <a:extLst>
                  <a:ext uri="{0D108BD9-81ED-4DB2-BD59-A6C34878D82A}">
                    <a16:rowId xmlns:a16="http://schemas.microsoft.com/office/drawing/2014/main" val="3319574376"/>
                  </a:ext>
                </a:extLst>
              </a:tr>
              <a:tr h="232540">
                <a:tc>
                  <a:txBody>
                    <a:bodyPr/>
                    <a:lstStyle/>
                    <a:p>
                      <a:r>
                        <a:rPr lang="en-CA" sz="1600" dirty="0">
                          <a:effectLst/>
                        </a:rPr>
                        <a:t>SUB TOTAL INITIAL CAPITAL COSTS</a:t>
                      </a:r>
                      <a:endParaRPr lang="en-CA" sz="1600" dirty="0">
                        <a:effectLst/>
                        <a:latin typeface="Times New Roman" panose="02020603050405020304" pitchFamily="18" charset="0"/>
                        <a:ea typeface="MS Mincho" panose="02020609040205080304" pitchFamily="49" charset="-128"/>
                      </a:endParaRPr>
                    </a:p>
                  </a:txBody>
                  <a:tcPr marL="105501" marR="105501" marT="0" marB="0" anchor="b"/>
                </a:tc>
                <a:tc>
                  <a:txBody>
                    <a:bodyPr/>
                    <a:lstStyle/>
                    <a:p>
                      <a:r>
                        <a:rPr lang="en-CA" sz="1600">
                          <a:effectLst/>
                        </a:rPr>
                        <a:t> </a:t>
                      </a:r>
                      <a:endParaRPr lang="en-CA" sz="1600">
                        <a:effectLst/>
                        <a:latin typeface="Times New Roman" panose="02020603050405020304" pitchFamily="18" charset="0"/>
                        <a:ea typeface="MS Mincho" panose="02020609040205080304" pitchFamily="49" charset="-128"/>
                      </a:endParaRPr>
                    </a:p>
                  </a:txBody>
                  <a:tcPr marL="105501" marR="105501" marT="0" marB="0"/>
                </a:tc>
                <a:tc>
                  <a:txBody>
                    <a:bodyPr/>
                    <a:lstStyle/>
                    <a:p>
                      <a:r>
                        <a:rPr lang="en-CA" sz="1600">
                          <a:effectLst/>
                        </a:rPr>
                        <a:t>       131,205,593 </a:t>
                      </a:r>
                      <a:endParaRPr lang="en-CA" sz="1600">
                        <a:effectLst/>
                        <a:latin typeface="Times New Roman" panose="02020603050405020304" pitchFamily="18" charset="0"/>
                        <a:ea typeface="MS Mincho" panose="02020609040205080304" pitchFamily="49" charset="-128"/>
                      </a:endParaRPr>
                    </a:p>
                  </a:txBody>
                  <a:tcPr marL="105501" marR="105501" marT="0" marB="0" anchor="b"/>
                </a:tc>
                <a:extLst>
                  <a:ext uri="{0D108BD9-81ED-4DB2-BD59-A6C34878D82A}">
                    <a16:rowId xmlns:a16="http://schemas.microsoft.com/office/drawing/2014/main" val="2576207527"/>
                  </a:ext>
                </a:extLst>
              </a:tr>
              <a:tr h="232540">
                <a:tc>
                  <a:txBody>
                    <a:bodyPr/>
                    <a:lstStyle/>
                    <a:p>
                      <a:r>
                        <a:rPr lang="en-CA" sz="1600" dirty="0">
                          <a:effectLst/>
                        </a:rPr>
                        <a:t> </a:t>
                      </a:r>
                      <a:endParaRPr lang="en-CA" sz="1600" dirty="0">
                        <a:effectLst/>
                        <a:latin typeface="Times New Roman" panose="02020603050405020304" pitchFamily="18" charset="0"/>
                        <a:ea typeface="MS Mincho" panose="02020609040205080304" pitchFamily="49" charset="-128"/>
                      </a:endParaRPr>
                    </a:p>
                  </a:txBody>
                  <a:tcPr marL="105501" marR="105501" marT="0" marB="0" anchor="b"/>
                </a:tc>
                <a:tc>
                  <a:txBody>
                    <a:bodyPr/>
                    <a:lstStyle/>
                    <a:p>
                      <a:r>
                        <a:rPr lang="en-CA" sz="1600">
                          <a:effectLst/>
                        </a:rPr>
                        <a:t> </a:t>
                      </a:r>
                      <a:endParaRPr lang="en-CA" sz="1600">
                        <a:effectLst/>
                        <a:latin typeface="Times New Roman" panose="02020603050405020304" pitchFamily="18" charset="0"/>
                        <a:ea typeface="MS Mincho" panose="02020609040205080304" pitchFamily="49" charset="-128"/>
                      </a:endParaRPr>
                    </a:p>
                  </a:txBody>
                  <a:tcPr marL="105501" marR="105501" marT="0" marB="0"/>
                </a:tc>
                <a:tc>
                  <a:txBody>
                    <a:bodyPr/>
                    <a:lstStyle/>
                    <a:p>
                      <a:r>
                        <a:rPr lang="en-CA" sz="1600">
                          <a:effectLst/>
                        </a:rPr>
                        <a:t> </a:t>
                      </a:r>
                      <a:endParaRPr lang="en-CA" sz="1600">
                        <a:effectLst/>
                        <a:latin typeface="Times New Roman" panose="02020603050405020304" pitchFamily="18" charset="0"/>
                        <a:ea typeface="MS Mincho" panose="02020609040205080304" pitchFamily="49" charset="-128"/>
                      </a:endParaRPr>
                    </a:p>
                  </a:txBody>
                  <a:tcPr marL="105501" marR="105501" marT="0" marB="0" anchor="b"/>
                </a:tc>
                <a:extLst>
                  <a:ext uri="{0D108BD9-81ED-4DB2-BD59-A6C34878D82A}">
                    <a16:rowId xmlns:a16="http://schemas.microsoft.com/office/drawing/2014/main" val="3218159223"/>
                  </a:ext>
                </a:extLst>
              </a:tr>
              <a:tr h="232540">
                <a:tc>
                  <a:txBody>
                    <a:bodyPr/>
                    <a:lstStyle/>
                    <a:p>
                      <a:r>
                        <a:rPr lang="en-CA" sz="1600">
                          <a:effectLst/>
                        </a:rPr>
                        <a:t>Sustaining Capital Mining</a:t>
                      </a:r>
                      <a:endParaRPr lang="en-CA" sz="1600">
                        <a:effectLst/>
                        <a:latin typeface="Times New Roman" panose="02020603050405020304" pitchFamily="18" charset="0"/>
                        <a:ea typeface="MS Mincho" panose="02020609040205080304" pitchFamily="49" charset="-128"/>
                      </a:endParaRPr>
                    </a:p>
                  </a:txBody>
                  <a:tcPr marL="105501" marR="105501" marT="0" marB="0" anchor="b"/>
                </a:tc>
                <a:tc>
                  <a:txBody>
                    <a:bodyPr/>
                    <a:lstStyle/>
                    <a:p>
                      <a:r>
                        <a:rPr lang="en-CA" sz="1600">
                          <a:effectLst/>
                        </a:rPr>
                        <a:t> </a:t>
                      </a:r>
                      <a:endParaRPr lang="en-CA" sz="1600">
                        <a:effectLst/>
                        <a:latin typeface="Times New Roman" panose="02020603050405020304" pitchFamily="18" charset="0"/>
                        <a:ea typeface="MS Mincho" panose="02020609040205080304" pitchFamily="49" charset="-128"/>
                      </a:endParaRPr>
                    </a:p>
                  </a:txBody>
                  <a:tcPr marL="105501" marR="105501" marT="0" marB="0"/>
                </a:tc>
                <a:tc>
                  <a:txBody>
                    <a:bodyPr/>
                    <a:lstStyle/>
                    <a:p>
                      <a:r>
                        <a:rPr lang="en-CA" sz="1600" dirty="0">
                          <a:effectLst/>
                        </a:rPr>
                        <a:t>                        -   </a:t>
                      </a:r>
                      <a:endParaRPr lang="en-CA" sz="1600" dirty="0">
                        <a:effectLst/>
                        <a:latin typeface="Times New Roman" panose="02020603050405020304" pitchFamily="18" charset="0"/>
                        <a:ea typeface="MS Mincho" panose="02020609040205080304" pitchFamily="49" charset="-128"/>
                      </a:endParaRPr>
                    </a:p>
                  </a:txBody>
                  <a:tcPr marL="105501" marR="105501" marT="0" marB="0" anchor="b"/>
                </a:tc>
                <a:extLst>
                  <a:ext uri="{0D108BD9-81ED-4DB2-BD59-A6C34878D82A}">
                    <a16:rowId xmlns:a16="http://schemas.microsoft.com/office/drawing/2014/main" val="2399954749"/>
                  </a:ext>
                </a:extLst>
              </a:tr>
              <a:tr h="232540">
                <a:tc>
                  <a:txBody>
                    <a:bodyPr/>
                    <a:lstStyle/>
                    <a:p>
                      <a:r>
                        <a:rPr lang="en-CA" sz="1600">
                          <a:effectLst/>
                        </a:rPr>
                        <a:t>Sustaining Capital Processing</a:t>
                      </a:r>
                      <a:endParaRPr lang="en-CA" sz="1600">
                        <a:effectLst/>
                        <a:latin typeface="Times New Roman" panose="02020603050405020304" pitchFamily="18" charset="0"/>
                        <a:ea typeface="MS Mincho" panose="02020609040205080304" pitchFamily="49" charset="-128"/>
                      </a:endParaRPr>
                    </a:p>
                  </a:txBody>
                  <a:tcPr marL="105501" marR="105501" marT="0" marB="0" anchor="b"/>
                </a:tc>
                <a:tc>
                  <a:txBody>
                    <a:bodyPr/>
                    <a:lstStyle/>
                    <a:p>
                      <a:r>
                        <a:rPr lang="en-CA" sz="1600">
                          <a:effectLst/>
                        </a:rPr>
                        <a:t> </a:t>
                      </a:r>
                      <a:endParaRPr lang="en-CA" sz="1600">
                        <a:effectLst/>
                        <a:latin typeface="Times New Roman" panose="02020603050405020304" pitchFamily="18" charset="0"/>
                        <a:ea typeface="MS Mincho" panose="02020609040205080304" pitchFamily="49" charset="-128"/>
                      </a:endParaRPr>
                    </a:p>
                  </a:txBody>
                  <a:tcPr marL="105501" marR="105501" marT="0" marB="0"/>
                </a:tc>
                <a:tc>
                  <a:txBody>
                    <a:bodyPr/>
                    <a:lstStyle/>
                    <a:p>
                      <a:r>
                        <a:rPr lang="en-CA" sz="1600">
                          <a:effectLst/>
                        </a:rPr>
                        <a:t>           6,010,090 </a:t>
                      </a:r>
                      <a:endParaRPr lang="en-CA" sz="1600">
                        <a:effectLst/>
                        <a:latin typeface="Times New Roman" panose="02020603050405020304" pitchFamily="18" charset="0"/>
                        <a:ea typeface="MS Mincho" panose="02020609040205080304" pitchFamily="49" charset="-128"/>
                      </a:endParaRPr>
                    </a:p>
                  </a:txBody>
                  <a:tcPr marL="105501" marR="105501" marT="0" marB="0" anchor="b"/>
                </a:tc>
                <a:extLst>
                  <a:ext uri="{0D108BD9-81ED-4DB2-BD59-A6C34878D82A}">
                    <a16:rowId xmlns:a16="http://schemas.microsoft.com/office/drawing/2014/main" val="1818234348"/>
                  </a:ext>
                </a:extLst>
              </a:tr>
              <a:tr h="232540">
                <a:tc>
                  <a:txBody>
                    <a:bodyPr/>
                    <a:lstStyle/>
                    <a:p>
                      <a:r>
                        <a:rPr lang="en-CA" sz="1600">
                          <a:effectLst/>
                        </a:rPr>
                        <a:t>Sustaining Capital Tailings Storage Facility</a:t>
                      </a:r>
                      <a:endParaRPr lang="en-CA" sz="1600">
                        <a:effectLst/>
                        <a:latin typeface="Times New Roman" panose="02020603050405020304" pitchFamily="18" charset="0"/>
                        <a:ea typeface="MS Mincho" panose="02020609040205080304" pitchFamily="49" charset="-128"/>
                      </a:endParaRPr>
                    </a:p>
                  </a:txBody>
                  <a:tcPr marL="105501" marR="105501" marT="0" marB="0" anchor="b"/>
                </a:tc>
                <a:tc>
                  <a:txBody>
                    <a:bodyPr/>
                    <a:lstStyle/>
                    <a:p>
                      <a:r>
                        <a:rPr lang="en-CA" sz="1600">
                          <a:effectLst/>
                        </a:rPr>
                        <a:t> </a:t>
                      </a:r>
                      <a:endParaRPr lang="en-CA" sz="1600">
                        <a:effectLst/>
                        <a:latin typeface="Times New Roman" panose="02020603050405020304" pitchFamily="18" charset="0"/>
                        <a:ea typeface="MS Mincho" panose="02020609040205080304" pitchFamily="49" charset="-128"/>
                      </a:endParaRPr>
                    </a:p>
                  </a:txBody>
                  <a:tcPr marL="105501" marR="105501" marT="0" marB="0"/>
                </a:tc>
                <a:tc>
                  <a:txBody>
                    <a:bodyPr/>
                    <a:lstStyle/>
                    <a:p>
                      <a:r>
                        <a:rPr lang="en-CA" sz="1600" dirty="0">
                          <a:effectLst/>
                        </a:rPr>
                        <a:t>           5,432,266 </a:t>
                      </a:r>
                      <a:endParaRPr lang="en-CA" sz="1600" dirty="0">
                        <a:effectLst/>
                        <a:latin typeface="Times New Roman" panose="02020603050405020304" pitchFamily="18" charset="0"/>
                        <a:ea typeface="MS Mincho" panose="02020609040205080304" pitchFamily="49" charset="-128"/>
                      </a:endParaRPr>
                    </a:p>
                  </a:txBody>
                  <a:tcPr marL="105501" marR="105501" marT="0" marB="0" anchor="b"/>
                </a:tc>
                <a:extLst>
                  <a:ext uri="{0D108BD9-81ED-4DB2-BD59-A6C34878D82A}">
                    <a16:rowId xmlns:a16="http://schemas.microsoft.com/office/drawing/2014/main" val="1690280250"/>
                  </a:ext>
                </a:extLst>
              </a:tr>
              <a:tr h="232540">
                <a:tc>
                  <a:txBody>
                    <a:bodyPr/>
                    <a:lstStyle/>
                    <a:p>
                      <a:r>
                        <a:rPr lang="en-CA" sz="1600">
                          <a:effectLst/>
                        </a:rPr>
                        <a:t>Mine Closure Costs</a:t>
                      </a:r>
                      <a:endParaRPr lang="en-CA" sz="1600">
                        <a:effectLst/>
                        <a:latin typeface="Times New Roman" panose="02020603050405020304" pitchFamily="18" charset="0"/>
                        <a:ea typeface="MS Mincho" panose="02020609040205080304" pitchFamily="49" charset="-128"/>
                      </a:endParaRPr>
                    </a:p>
                  </a:txBody>
                  <a:tcPr marL="105501" marR="105501" marT="0" marB="0" anchor="b"/>
                </a:tc>
                <a:tc>
                  <a:txBody>
                    <a:bodyPr/>
                    <a:lstStyle/>
                    <a:p>
                      <a:r>
                        <a:rPr lang="en-CA" sz="1600">
                          <a:effectLst/>
                        </a:rPr>
                        <a:t> </a:t>
                      </a:r>
                      <a:endParaRPr lang="en-CA" sz="1600">
                        <a:effectLst/>
                        <a:latin typeface="Times New Roman" panose="02020603050405020304" pitchFamily="18" charset="0"/>
                        <a:ea typeface="MS Mincho" panose="02020609040205080304" pitchFamily="49" charset="-128"/>
                      </a:endParaRPr>
                    </a:p>
                  </a:txBody>
                  <a:tcPr marL="105501" marR="105501" marT="0" marB="0"/>
                </a:tc>
                <a:tc>
                  <a:txBody>
                    <a:bodyPr/>
                    <a:lstStyle/>
                    <a:p>
                      <a:r>
                        <a:rPr lang="en-CA" sz="1600">
                          <a:effectLst/>
                        </a:rPr>
                        <a:t>           5,000,000 </a:t>
                      </a:r>
                      <a:endParaRPr lang="en-CA" sz="1600">
                        <a:effectLst/>
                        <a:latin typeface="Times New Roman" panose="02020603050405020304" pitchFamily="18" charset="0"/>
                        <a:ea typeface="MS Mincho" panose="02020609040205080304" pitchFamily="49" charset="-128"/>
                      </a:endParaRPr>
                    </a:p>
                  </a:txBody>
                  <a:tcPr marL="105501" marR="105501" marT="0" marB="0" anchor="b"/>
                </a:tc>
                <a:extLst>
                  <a:ext uri="{0D108BD9-81ED-4DB2-BD59-A6C34878D82A}">
                    <a16:rowId xmlns:a16="http://schemas.microsoft.com/office/drawing/2014/main" val="3829974177"/>
                  </a:ext>
                </a:extLst>
              </a:tr>
              <a:tr h="232540">
                <a:tc>
                  <a:txBody>
                    <a:bodyPr/>
                    <a:lstStyle/>
                    <a:p>
                      <a:r>
                        <a:rPr lang="en-CA" sz="1600">
                          <a:effectLst/>
                        </a:rPr>
                        <a:t>Indirect Costs</a:t>
                      </a:r>
                      <a:endParaRPr lang="en-CA" sz="1600">
                        <a:effectLst/>
                        <a:latin typeface="Times New Roman" panose="02020603050405020304" pitchFamily="18" charset="0"/>
                        <a:ea typeface="MS Mincho" panose="02020609040205080304" pitchFamily="49" charset="-128"/>
                      </a:endParaRPr>
                    </a:p>
                  </a:txBody>
                  <a:tcPr marL="105501" marR="105501" marT="0" marB="0" anchor="b"/>
                </a:tc>
                <a:tc>
                  <a:txBody>
                    <a:bodyPr/>
                    <a:lstStyle/>
                    <a:p>
                      <a:r>
                        <a:rPr lang="en-CA" sz="1600">
                          <a:effectLst/>
                        </a:rPr>
                        <a:t> </a:t>
                      </a:r>
                      <a:endParaRPr lang="en-CA" sz="1600">
                        <a:effectLst/>
                        <a:latin typeface="Times New Roman" panose="02020603050405020304" pitchFamily="18" charset="0"/>
                        <a:ea typeface="MS Mincho" panose="02020609040205080304" pitchFamily="49" charset="-128"/>
                      </a:endParaRPr>
                    </a:p>
                  </a:txBody>
                  <a:tcPr marL="105501" marR="105501" marT="0" marB="0"/>
                </a:tc>
                <a:tc>
                  <a:txBody>
                    <a:bodyPr/>
                    <a:lstStyle/>
                    <a:p>
                      <a:r>
                        <a:rPr lang="en-CA" sz="1600">
                          <a:effectLst/>
                        </a:rPr>
                        <a:t>         18,560,082 </a:t>
                      </a:r>
                      <a:endParaRPr lang="en-CA" sz="1600">
                        <a:effectLst/>
                        <a:latin typeface="Times New Roman" panose="02020603050405020304" pitchFamily="18" charset="0"/>
                        <a:ea typeface="MS Mincho" panose="02020609040205080304" pitchFamily="49" charset="-128"/>
                      </a:endParaRPr>
                    </a:p>
                  </a:txBody>
                  <a:tcPr marL="105501" marR="105501" marT="0" marB="0" anchor="b"/>
                </a:tc>
                <a:extLst>
                  <a:ext uri="{0D108BD9-81ED-4DB2-BD59-A6C34878D82A}">
                    <a16:rowId xmlns:a16="http://schemas.microsoft.com/office/drawing/2014/main" val="1036187698"/>
                  </a:ext>
                </a:extLst>
              </a:tr>
              <a:tr h="232540">
                <a:tc>
                  <a:txBody>
                    <a:bodyPr/>
                    <a:lstStyle/>
                    <a:p>
                      <a:r>
                        <a:rPr lang="en-CA" sz="1600">
                          <a:effectLst/>
                        </a:rPr>
                        <a:t>Contingency</a:t>
                      </a:r>
                      <a:endParaRPr lang="en-CA" sz="1600">
                        <a:effectLst/>
                        <a:latin typeface="Times New Roman" panose="02020603050405020304" pitchFamily="18" charset="0"/>
                        <a:ea typeface="MS Mincho" panose="02020609040205080304" pitchFamily="49" charset="-128"/>
                      </a:endParaRPr>
                    </a:p>
                  </a:txBody>
                  <a:tcPr marL="105501" marR="105501" marT="0" marB="0" anchor="b"/>
                </a:tc>
                <a:tc>
                  <a:txBody>
                    <a:bodyPr/>
                    <a:lstStyle/>
                    <a:p>
                      <a:r>
                        <a:rPr lang="en-CA" sz="1600">
                          <a:effectLst/>
                        </a:rPr>
                        <a:t> </a:t>
                      </a:r>
                      <a:endParaRPr lang="en-CA" sz="1600">
                        <a:effectLst/>
                        <a:latin typeface="Times New Roman" panose="02020603050405020304" pitchFamily="18" charset="0"/>
                        <a:ea typeface="MS Mincho" panose="02020609040205080304" pitchFamily="49" charset="-128"/>
                      </a:endParaRPr>
                    </a:p>
                  </a:txBody>
                  <a:tcPr marL="105501" marR="105501" marT="0" marB="0"/>
                </a:tc>
                <a:tc>
                  <a:txBody>
                    <a:bodyPr/>
                    <a:lstStyle/>
                    <a:p>
                      <a:r>
                        <a:rPr lang="en-CA" sz="1600" dirty="0">
                          <a:effectLst/>
                        </a:rPr>
                        <a:t>         40,873,816 </a:t>
                      </a:r>
                      <a:endParaRPr lang="en-CA" sz="1600" dirty="0">
                        <a:effectLst/>
                        <a:latin typeface="Times New Roman" panose="02020603050405020304" pitchFamily="18" charset="0"/>
                        <a:ea typeface="MS Mincho" panose="02020609040205080304" pitchFamily="49" charset="-128"/>
                      </a:endParaRPr>
                    </a:p>
                  </a:txBody>
                  <a:tcPr marL="105501" marR="105501" marT="0" marB="0" anchor="b"/>
                </a:tc>
                <a:extLst>
                  <a:ext uri="{0D108BD9-81ED-4DB2-BD59-A6C34878D82A}">
                    <a16:rowId xmlns:a16="http://schemas.microsoft.com/office/drawing/2014/main" val="3169453132"/>
                  </a:ext>
                </a:extLst>
              </a:tr>
              <a:tr h="232540">
                <a:tc>
                  <a:txBody>
                    <a:bodyPr/>
                    <a:lstStyle/>
                    <a:p>
                      <a:r>
                        <a:rPr lang="en-CA" sz="1600">
                          <a:effectLst/>
                        </a:rPr>
                        <a:t>TOTAL CAPITAL COSTS</a:t>
                      </a:r>
                      <a:endParaRPr lang="en-CA" sz="1600">
                        <a:effectLst/>
                        <a:latin typeface="Times New Roman" panose="02020603050405020304" pitchFamily="18" charset="0"/>
                        <a:ea typeface="MS Mincho" panose="02020609040205080304" pitchFamily="49" charset="-128"/>
                      </a:endParaRPr>
                    </a:p>
                  </a:txBody>
                  <a:tcPr marL="105501" marR="105501" marT="0" marB="0" anchor="b"/>
                </a:tc>
                <a:tc>
                  <a:txBody>
                    <a:bodyPr/>
                    <a:lstStyle/>
                    <a:p>
                      <a:r>
                        <a:rPr lang="en-CA" sz="1600">
                          <a:effectLst/>
                        </a:rPr>
                        <a:t> </a:t>
                      </a:r>
                      <a:endParaRPr lang="en-CA" sz="1600">
                        <a:effectLst/>
                        <a:latin typeface="Times New Roman" panose="02020603050405020304" pitchFamily="18" charset="0"/>
                        <a:ea typeface="MS Mincho" panose="02020609040205080304" pitchFamily="49" charset="-128"/>
                      </a:endParaRPr>
                    </a:p>
                  </a:txBody>
                  <a:tcPr marL="105501" marR="105501" marT="0" marB="0"/>
                </a:tc>
                <a:tc>
                  <a:txBody>
                    <a:bodyPr/>
                    <a:lstStyle/>
                    <a:p>
                      <a:r>
                        <a:rPr lang="en-CA" sz="1600" dirty="0">
                          <a:effectLst/>
                        </a:rPr>
                        <a:t>       207,081,846 </a:t>
                      </a:r>
                      <a:endParaRPr lang="en-CA" sz="1600" dirty="0">
                        <a:effectLst/>
                        <a:latin typeface="Times New Roman" panose="02020603050405020304" pitchFamily="18" charset="0"/>
                        <a:ea typeface="MS Mincho" panose="02020609040205080304" pitchFamily="49" charset="-128"/>
                      </a:endParaRPr>
                    </a:p>
                  </a:txBody>
                  <a:tcPr marL="105501" marR="105501" marT="0" marB="0" anchor="b"/>
                </a:tc>
                <a:extLst>
                  <a:ext uri="{0D108BD9-81ED-4DB2-BD59-A6C34878D82A}">
                    <a16:rowId xmlns:a16="http://schemas.microsoft.com/office/drawing/2014/main" val="3154818358"/>
                  </a:ext>
                </a:extLst>
              </a:tr>
            </a:tbl>
          </a:graphicData>
        </a:graphic>
      </p:graphicFrame>
      <p:sp>
        <p:nvSpPr>
          <p:cNvPr id="4" name="TextBox 3">
            <a:extLst>
              <a:ext uri="{FF2B5EF4-FFF2-40B4-BE49-F238E27FC236}">
                <a16:creationId xmlns:a16="http://schemas.microsoft.com/office/drawing/2014/main" id="{ACEC5435-AC9C-5D19-C768-1203A963879F}"/>
              </a:ext>
            </a:extLst>
          </p:cNvPr>
          <p:cNvSpPr txBox="1"/>
          <p:nvPr/>
        </p:nvSpPr>
        <p:spPr>
          <a:xfrm>
            <a:off x="0" y="33329"/>
            <a:ext cx="11125200" cy="523220"/>
          </a:xfrm>
          <a:prstGeom prst="rect">
            <a:avLst/>
          </a:prstGeom>
          <a:noFill/>
        </p:spPr>
        <p:txBody>
          <a:bodyPr wrap="square" rtlCol="0">
            <a:spAutoFit/>
          </a:bodyPr>
          <a:lstStyle/>
          <a:p>
            <a:pPr algn="ctr"/>
            <a:r>
              <a:rPr lang="en-CA" sz="2800" b="1" dirty="0"/>
              <a:t>CAPEX and OPEX Lofdal “2B-4”</a:t>
            </a:r>
          </a:p>
        </p:txBody>
      </p:sp>
      <p:graphicFrame>
        <p:nvGraphicFramePr>
          <p:cNvPr id="5" name="Table 4">
            <a:extLst>
              <a:ext uri="{FF2B5EF4-FFF2-40B4-BE49-F238E27FC236}">
                <a16:creationId xmlns:a16="http://schemas.microsoft.com/office/drawing/2014/main" id="{4BF55E77-F8E0-C111-075A-CD37E2886CE4}"/>
              </a:ext>
            </a:extLst>
          </p:cNvPr>
          <p:cNvGraphicFramePr>
            <a:graphicFrameLocks noGrp="1"/>
          </p:cNvGraphicFramePr>
          <p:nvPr>
            <p:extLst>
              <p:ext uri="{D42A27DB-BD31-4B8C-83A1-F6EECF244321}">
                <p14:modId xmlns:p14="http://schemas.microsoft.com/office/powerpoint/2010/main" val="1618467835"/>
              </p:ext>
            </p:extLst>
          </p:nvPr>
        </p:nvGraphicFramePr>
        <p:xfrm>
          <a:off x="128264" y="1325662"/>
          <a:ext cx="7546166" cy="1246505"/>
        </p:xfrm>
        <a:graphic>
          <a:graphicData uri="http://schemas.openxmlformats.org/drawingml/2006/table">
            <a:tbl>
              <a:tblPr firstRow="1" firstCol="1" bandRow="1">
                <a:tableStyleId>{5C22544A-7EE6-4342-B048-85BDC9FD1C3A}</a:tableStyleId>
              </a:tblPr>
              <a:tblGrid>
                <a:gridCol w="4443736">
                  <a:extLst>
                    <a:ext uri="{9D8B030D-6E8A-4147-A177-3AD203B41FA5}">
                      <a16:colId xmlns:a16="http://schemas.microsoft.com/office/drawing/2014/main" val="20000"/>
                    </a:ext>
                  </a:extLst>
                </a:gridCol>
                <a:gridCol w="3102430">
                  <a:extLst>
                    <a:ext uri="{9D8B030D-6E8A-4147-A177-3AD203B41FA5}">
                      <a16:colId xmlns:a16="http://schemas.microsoft.com/office/drawing/2014/main" val="20001"/>
                    </a:ext>
                  </a:extLst>
                </a:gridCol>
              </a:tblGrid>
              <a:tr h="81987">
                <a:tc>
                  <a:txBody>
                    <a:bodyPr/>
                    <a:lstStyle/>
                    <a:p>
                      <a:pPr algn="l">
                        <a:lnSpc>
                          <a:spcPct val="107000"/>
                        </a:lnSpc>
                        <a:spcAft>
                          <a:spcPts val="0"/>
                        </a:spcAft>
                      </a:pPr>
                      <a:r>
                        <a:rPr lang="en-GB" sz="1600" dirty="0">
                          <a:effectLst/>
                        </a:rPr>
                        <a:t>Processing cost per tonne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600" b="1" dirty="0">
                          <a:effectLst/>
                        </a:rPr>
                        <a:t>$28.00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90697">
                <a:tc>
                  <a:txBody>
                    <a:bodyPr/>
                    <a:lstStyle/>
                    <a:p>
                      <a:pPr algn="l">
                        <a:lnSpc>
                          <a:spcPct val="107000"/>
                        </a:lnSpc>
                        <a:spcAft>
                          <a:spcPts val="0"/>
                        </a:spcAft>
                      </a:pPr>
                      <a:r>
                        <a:rPr lang="en-GB" sz="1600" dirty="0">
                          <a:effectLst/>
                        </a:rPr>
                        <a:t>Process recovery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600" b="1" dirty="0">
                          <a:effectLst/>
                        </a:rPr>
                        <a:t>58.00%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90697">
                <a:tc>
                  <a:txBody>
                    <a:bodyPr/>
                    <a:lstStyle/>
                    <a:p>
                      <a:pPr algn="l">
                        <a:lnSpc>
                          <a:spcPct val="107000"/>
                        </a:lnSpc>
                        <a:spcAft>
                          <a:spcPts val="0"/>
                        </a:spcAft>
                      </a:pPr>
                      <a:r>
                        <a:rPr lang="en-GB"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bg1">
                        <a:lumMod val="95000"/>
                      </a:schemeClr>
                    </a:solidFill>
                  </a:tcPr>
                </a:tc>
                <a:tc>
                  <a:txBody>
                    <a:bodyPr/>
                    <a:lstStyle/>
                    <a:p>
                      <a:pPr>
                        <a:lnSpc>
                          <a:spcPct val="107000"/>
                        </a:lnSpc>
                      </a:pPr>
                      <a:endParaRPr lang="en-US" sz="1600" dirty="0">
                        <a:effectLst/>
                        <a:latin typeface="Calibri" panose="020F0502020204030204" pitchFamily="34"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10005"/>
                  </a:ext>
                </a:extLst>
              </a:tr>
              <a:tr h="90697">
                <a:tc>
                  <a:txBody>
                    <a:bodyPr/>
                    <a:lstStyle/>
                    <a:p>
                      <a:pPr algn="l">
                        <a:lnSpc>
                          <a:spcPct val="107000"/>
                        </a:lnSpc>
                        <a:spcAft>
                          <a:spcPts val="0"/>
                        </a:spcAft>
                      </a:pPr>
                      <a:r>
                        <a:rPr lang="en-GB" sz="1600" dirty="0">
                          <a:effectLst/>
                        </a:rPr>
                        <a:t>Overheads (Annual)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600">
                          <a:effectLst/>
                        </a:rPr>
                        <a:t>$12 364 800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90697">
                <a:tc>
                  <a:txBody>
                    <a:bodyPr/>
                    <a:lstStyle/>
                    <a:p>
                      <a:pPr algn="l">
                        <a:lnSpc>
                          <a:spcPct val="107000"/>
                        </a:lnSpc>
                        <a:spcAft>
                          <a:spcPts val="0"/>
                        </a:spcAft>
                      </a:pPr>
                      <a:r>
                        <a:rPr lang="en-GB" sz="1600" dirty="0">
                          <a:effectLst/>
                        </a:rPr>
                        <a:t>Overheads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600" dirty="0">
                          <a:effectLst/>
                        </a:rPr>
                        <a:t>$6.18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graphicFrame>
        <p:nvGraphicFramePr>
          <p:cNvPr id="6" name="Table 5">
            <a:extLst>
              <a:ext uri="{FF2B5EF4-FFF2-40B4-BE49-F238E27FC236}">
                <a16:creationId xmlns:a16="http://schemas.microsoft.com/office/drawing/2014/main" id="{2459ADAB-8212-5D14-4E31-7C1BA192C1E2}"/>
              </a:ext>
            </a:extLst>
          </p:cNvPr>
          <p:cNvGraphicFramePr>
            <a:graphicFrameLocks noGrp="1"/>
          </p:cNvGraphicFramePr>
          <p:nvPr>
            <p:extLst>
              <p:ext uri="{D42A27DB-BD31-4B8C-83A1-F6EECF244321}">
                <p14:modId xmlns:p14="http://schemas.microsoft.com/office/powerpoint/2010/main" val="167702012"/>
              </p:ext>
            </p:extLst>
          </p:nvPr>
        </p:nvGraphicFramePr>
        <p:xfrm>
          <a:off x="128264" y="678748"/>
          <a:ext cx="7546166" cy="543528"/>
        </p:xfrm>
        <a:graphic>
          <a:graphicData uri="http://schemas.openxmlformats.org/drawingml/2006/table">
            <a:tbl>
              <a:tblPr firstRow="1" firstCol="1" bandRow="1">
                <a:tableStyleId>{5C22544A-7EE6-4342-B048-85BDC9FD1C3A}</a:tableStyleId>
              </a:tblPr>
              <a:tblGrid>
                <a:gridCol w="4411079">
                  <a:extLst>
                    <a:ext uri="{9D8B030D-6E8A-4147-A177-3AD203B41FA5}">
                      <a16:colId xmlns:a16="http://schemas.microsoft.com/office/drawing/2014/main" val="20000"/>
                    </a:ext>
                  </a:extLst>
                </a:gridCol>
                <a:gridCol w="3135087">
                  <a:extLst>
                    <a:ext uri="{9D8B030D-6E8A-4147-A177-3AD203B41FA5}">
                      <a16:colId xmlns:a16="http://schemas.microsoft.com/office/drawing/2014/main" val="20001"/>
                    </a:ext>
                  </a:extLst>
                </a:gridCol>
              </a:tblGrid>
              <a:tr h="259620">
                <a:tc>
                  <a:txBody>
                    <a:bodyPr/>
                    <a:lstStyle/>
                    <a:p>
                      <a:pPr algn="l">
                        <a:lnSpc>
                          <a:spcPct val="107000"/>
                        </a:lnSpc>
                        <a:spcAft>
                          <a:spcPts val="0"/>
                        </a:spcAft>
                      </a:pPr>
                      <a:r>
                        <a:rPr lang="en-GB" sz="1600">
                          <a:effectLst/>
                        </a:rPr>
                        <a:t>Mining cost (Waste)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600">
                          <a:effectLst/>
                        </a:rPr>
                        <a:t>$2.76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83908">
                <a:tc>
                  <a:txBody>
                    <a:bodyPr/>
                    <a:lstStyle/>
                    <a:p>
                      <a:pPr algn="l">
                        <a:lnSpc>
                          <a:spcPct val="107000"/>
                        </a:lnSpc>
                        <a:spcAft>
                          <a:spcPts val="0"/>
                        </a:spcAft>
                      </a:pPr>
                      <a:r>
                        <a:rPr lang="en-GB" sz="1600">
                          <a:effectLst/>
                        </a:rPr>
                        <a:t>Mining cost (Ore)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600" dirty="0">
                          <a:effectLst/>
                        </a:rPr>
                        <a:t>$2.76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bl>
          </a:graphicData>
        </a:graphic>
      </p:graphicFrame>
      <p:pic>
        <p:nvPicPr>
          <p:cNvPr id="7" name="Picture 6">
            <a:extLst>
              <a:ext uri="{FF2B5EF4-FFF2-40B4-BE49-F238E27FC236}">
                <a16:creationId xmlns:a16="http://schemas.microsoft.com/office/drawing/2014/main" id="{5429867B-22F4-2B83-7384-1B95CE44965E}"/>
              </a:ext>
            </a:extLst>
          </p:cNvPr>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077242" y="840077"/>
            <a:ext cx="3794125" cy="1700644"/>
          </a:xfrm>
          <a:prstGeom prst="rect">
            <a:avLst/>
          </a:prstGeom>
          <a:noFill/>
        </p:spPr>
      </p:pic>
      <p:pic>
        <p:nvPicPr>
          <p:cNvPr id="8" name="Picture 7">
            <a:extLst>
              <a:ext uri="{FF2B5EF4-FFF2-40B4-BE49-F238E27FC236}">
                <a16:creationId xmlns:a16="http://schemas.microsoft.com/office/drawing/2014/main" id="{B0EE5203-FC81-0837-6BA4-E5DCB8CC1DCB}"/>
              </a:ext>
            </a:extLst>
          </p:cNvPr>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077242" y="2693121"/>
            <a:ext cx="3794125" cy="1700644"/>
          </a:xfrm>
          <a:prstGeom prst="rect">
            <a:avLst/>
          </a:prstGeom>
          <a:noFill/>
        </p:spPr>
      </p:pic>
      <p:pic>
        <p:nvPicPr>
          <p:cNvPr id="9" name="Picture 8">
            <a:extLst>
              <a:ext uri="{FF2B5EF4-FFF2-40B4-BE49-F238E27FC236}">
                <a16:creationId xmlns:a16="http://schemas.microsoft.com/office/drawing/2014/main" id="{3FCE7262-1AA4-608A-1BAB-8E3927EEAB53}"/>
              </a:ext>
            </a:extLst>
          </p:cNvPr>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077242" y="4546165"/>
            <a:ext cx="3794125" cy="1700644"/>
          </a:xfrm>
          <a:prstGeom prst="rect">
            <a:avLst/>
          </a:prstGeom>
          <a:noFill/>
        </p:spPr>
      </p:pic>
      <p:sp>
        <p:nvSpPr>
          <p:cNvPr id="10" name="TextBox 9">
            <a:extLst>
              <a:ext uri="{FF2B5EF4-FFF2-40B4-BE49-F238E27FC236}">
                <a16:creationId xmlns:a16="http://schemas.microsoft.com/office/drawing/2014/main" id="{29CB3355-E8A9-A5ED-297B-FE657707B29B}"/>
              </a:ext>
            </a:extLst>
          </p:cNvPr>
          <p:cNvSpPr txBox="1"/>
          <p:nvPr/>
        </p:nvSpPr>
        <p:spPr>
          <a:xfrm>
            <a:off x="11179042" y="869811"/>
            <a:ext cx="566374" cy="276999"/>
          </a:xfrm>
          <a:prstGeom prst="rect">
            <a:avLst/>
          </a:prstGeom>
          <a:noFill/>
        </p:spPr>
        <p:txBody>
          <a:bodyPr wrap="none" rtlCol="0">
            <a:spAutoFit/>
          </a:bodyPr>
          <a:lstStyle/>
          <a:p>
            <a:r>
              <a:rPr lang="de-DE" sz="1200" dirty="0"/>
              <a:t>Year 0</a:t>
            </a:r>
            <a:endParaRPr lang="en-ZA" sz="1200" dirty="0"/>
          </a:p>
        </p:txBody>
      </p:sp>
      <p:sp>
        <p:nvSpPr>
          <p:cNvPr id="11" name="TextBox 10">
            <a:extLst>
              <a:ext uri="{FF2B5EF4-FFF2-40B4-BE49-F238E27FC236}">
                <a16:creationId xmlns:a16="http://schemas.microsoft.com/office/drawing/2014/main" id="{C4CBA77D-D321-60D5-0B8F-D6524EEB50AA}"/>
              </a:ext>
            </a:extLst>
          </p:cNvPr>
          <p:cNvSpPr txBox="1"/>
          <p:nvPr/>
        </p:nvSpPr>
        <p:spPr>
          <a:xfrm>
            <a:off x="11179042" y="2733243"/>
            <a:ext cx="566374" cy="276999"/>
          </a:xfrm>
          <a:prstGeom prst="rect">
            <a:avLst/>
          </a:prstGeom>
          <a:noFill/>
        </p:spPr>
        <p:txBody>
          <a:bodyPr wrap="none" rtlCol="0">
            <a:spAutoFit/>
          </a:bodyPr>
          <a:lstStyle/>
          <a:p>
            <a:r>
              <a:rPr lang="de-DE" sz="1200" dirty="0"/>
              <a:t>Year 4</a:t>
            </a:r>
            <a:endParaRPr lang="en-ZA" sz="1200" dirty="0"/>
          </a:p>
        </p:txBody>
      </p:sp>
      <p:sp>
        <p:nvSpPr>
          <p:cNvPr id="12" name="TextBox 11">
            <a:extLst>
              <a:ext uri="{FF2B5EF4-FFF2-40B4-BE49-F238E27FC236}">
                <a16:creationId xmlns:a16="http://schemas.microsoft.com/office/drawing/2014/main" id="{68C3943E-4DE8-DD69-0095-C44772E17B12}"/>
              </a:ext>
            </a:extLst>
          </p:cNvPr>
          <p:cNvSpPr txBox="1"/>
          <p:nvPr/>
        </p:nvSpPr>
        <p:spPr>
          <a:xfrm>
            <a:off x="11179042" y="4596013"/>
            <a:ext cx="566374" cy="276999"/>
          </a:xfrm>
          <a:prstGeom prst="rect">
            <a:avLst/>
          </a:prstGeom>
          <a:noFill/>
        </p:spPr>
        <p:txBody>
          <a:bodyPr wrap="none" rtlCol="0">
            <a:spAutoFit/>
          </a:bodyPr>
          <a:lstStyle/>
          <a:p>
            <a:r>
              <a:rPr lang="de-DE" sz="1200" dirty="0"/>
              <a:t>Year 8</a:t>
            </a:r>
            <a:endParaRPr lang="en-ZA" sz="1200" dirty="0"/>
          </a:p>
        </p:txBody>
      </p:sp>
      <p:cxnSp>
        <p:nvCxnSpPr>
          <p:cNvPr id="13" name="Straight Arrow Connector 12">
            <a:extLst>
              <a:ext uri="{FF2B5EF4-FFF2-40B4-BE49-F238E27FC236}">
                <a16:creationId xmlns:a16="http://schemas.microsoft.com/office/drawing/2014/main" id="{F173CAC7-73A1-41E1-BDB6-9C52A594532D}"/>
              </a:ext>
            </a:extLst>
          </p:cNvPr>
          <p:cNvCxnSpPr>
            <a:cxnSpLocks/>
          </p:cNvCxnSpPr>
          <p:nvPr/>
        </p:nvCxnSpPr>
        <p:spPr>
          <a:xfrm flipV="1">
            <a:off x="8851815" y="840077"/>
            <a:ext cx="1426034" cy="143480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8AA74CC-3B44-6479-BD90-DFF7752AFEDB}"/>
              </a:ext>
            </a:extLst>
          </p:cNvPr>
          <p:cNvSpPr txBox="1"/>
          <p:nvPr/>
        </p:nvSpPr>
        <p:spPr>
          <a:xfrm rot="19056364">
            <a:off x="9112291" y="1409485"/>
            <a:ext cx="652743" cy="261610"/>
          </a:xfrm>
          <a:prstGeom prst="rect">
            <a:avLst/>
          </a:prstGeom>
          <a:noFill/>
        </p:spPr>
        <p:txBody>
          <a:bodyPr wrap="none" rtlCol="0">
            <a:spAutoFit/>
          </a:bodyPr>
          <a:lstStyle/>
          <a:p>
            <a:r>
              <a:rPr lang="de-DE" sz="1050" dirty="0"/>
              <a:t>1,300 m</a:t>
            </a:r>
            <a:endParaRPr lang="en-ZA" sz="1050" dirty="0"/>
          </a:p>
        </p:txBody>
      </p:sp>
      <p:sp>
        <p:nvSpPr>
          <p:cNvPr id="15" name="TextBox 14">
            <a:extLst>
              <a:ext uri="{FF2B5EF4-FFF2-40B4-BE49-F238E27FC236}">
                <a16:creationId xmlns:a16="http://schemas.microsoft.com/office/drawing/2014/main" id="{5BA7638A-9D57-38BC-42D0-ED49E33FB824}"/>
              </a:ext>
            </a:extLst>
          </p:cNvPr>
          <p:cNvSpPr txBox="1"/>
          <p:nvPr/>
        </p:nvSpPr>
        <p:spPr>
          <a:xfrm>
            <a:off x="8189146" y="869811"/>
            <a:ext cx="1073435" cy="338554"/>
          </a:xfrm>
          <a:prstGeom prst="rect">
            <a:avLst/>
          </a:prstGeom>
          <a:noFill/>
        </p:spPr>
        <p:txBody>
          <a:bodyPr wrap="none" rtlCol="0">
            <a:spAutoFit/>
          </a:bodyPr>
          <a:lstStyle/>
          <a:p>
            <a:r>
              <a:rPr lang="de-DE" sz="1600" b="1" dirty="0"/>
              <a:t>AREA 4 Pit</a:t>
            </a:r>
            <a:endParaRPr lang="en-ZA" sz="1600" b="1" dirty="0"/>
          </a:p>
        </p:txBody>
      </p:sp>
    </p:spTree>
    <p:extLst>
      <p:ext uri="{BB962C8B-B14F-4D97-AF65-F5344CB8AC3E}">
        <p14:creationId xmlns:p14="http://schemas.microsoft.com/office/powerpoint/2010/main" val="2231394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1691255" y="94274"/>
            <a:ext cx="8810490" cy="958852"/>
          </a:xfrm>
        </p:spPr>
        <p:txBody>
          <a:bodyPr>
            <a:normAutofit/>
          </a:bodyPr>
          <a:lstStyle/>
          <a:p>
            <a:pPr algn="ctr"/>
            <a:r>
              <a:rPr lang="en-CA" sz="3200" b="1" dirty="0">
                <a:latin typeface="+mn-lt"/>
              </a:rPr>
              <a:t>Forward Looking Statements</a:t>
            </a:r>
          </a:p>
        </p:txBody>
      </p:sp>
      <p:sp>
        <p:nvSpPr>
          <p:cNvPr id="4099" name="Rectangle 3"/>
          <p:cNvSpPr txBox="1">
            <a:spLocks noChangeArrowheads="1"/>
          </p:cNvSpPr>
          <p:nvPr/>
        </p:nvSpPr>
        <p:spPr bwMode="auto">
          <a:xfrm>
            <a:off x="513566" y="966384"/>
            <a:ext cx="10972800"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30000"/>
              </a:spcBef>
            </a:pPr>
            <a:r>
              <a:rPr lang="en-US" sz="1100" dirty="0"/>
              <a:t>This presentation contains forward-looking statements that relate to the Company's current expectations and views of future events. </a:t>
            </a:r>
            <a:r>
              <a:rPr lang="en-CA" sz="1100" dirty="0"/>
              <a:t>Rainer Ellmies, </a:t>
            </a:r>
            <a:r>
              <a:rPr lang="en-CA" sz="1100" dirty="0" err="1"/>
              <a:t>EurGeol</a:t>
            </a:r>
            <a:r>
              <a:rPr lang="en-CA" sz="1100" dirty="0"/>
              <a:t>, is the Company’s Qualified Person and has reviewed and approved the content of this presentation.</a:t>
            </a:r>
          </a:p>
          <a:p>
            <a:pPr algn="just" eaLnBrk="1" hangingPunct="1">
              <a:spcBef>
                <a:spcPct val="30000"/>
              </a:spcBef>
            </a:pPr>
            <a:r>
              <a:rPr lang="en-US" sz="1100" dirty="0"/>
              <a:t>In some cases, these forward-looking statements can be identified by words or phrases such as "may", "will", "expect", "anticipate", "aim", "estimate", "intend", "plan", "seek", "believe", "potential", "continue", "is/are likely to" or the negative of these terms, or other similar expressions intended to identify forward-looking statements.  The Company has based these forward-looking statements on its current expectations and projections about future events and financial trends that it believes may affect its financial condition, results of operations, business strategy and financial needs.  These forward-looking statements include, among other things, statements relating to (i) the Company's strategy, growth, development and acquisition opportunities, return on existing assets, operational excellence and financial management; (ii) the Company's expectations regarding its revenue, expenses and operations; (iii) the Company's anticipated cash needs and its estimates regarding its capital and operating expenditures; (iv) capital requirements, needs for additional financing and the Company's ability to raise additional capital; (v) the Company's estimates of future cash flows, financial condition and operating performances of the Company and its subsidiaries; (vi) the estimation of any mineral resources and the realization of mineral reserves based on mineral resource, estimates and estimated future development, if any, and possible variations of ore grade or recovery rates; (vii) estimated results of planned exploration and development activities; (viii) the Company's competitive position and its expectations regarding competition from other companies globally; (ix) the Company's ability to maintain customer and supplier relationships; (x) anticipated trends and challenges in the Company's business and the markets in which it operates, including with respect to potential new rare earths projects, supply outlook and growth opportunities; (xi) limitations of insurance coverage; (xii) the future price of and future demand for rare earths elements and their derivative products; (xiii) economic and financial conditions; (xiv) interest rates and foreign exchange rates; (xv) performance of counterparties in fulfilling their obligations; (xvi) government regulation of mining operations, accidents, environmental risks, exploration risks, reclamation and rehabilitation expenses; (xvii) title disputes or claims; and (xviii) the timing and possible outcome of pending regulatory and permitting matters.</a:t>
            </a:r>
          </a:p>
          <a:p>
            <a:pPr algn="just" eaLnBrk="1" hangingPunct="1">
              <a:spcBef>
                <a:spcPct val="30000"/>
              </a:spcBef>
            </a:pPr>
            <a:r>
              <a:rPr lang="en-US" sz="1100" dirty="0"/>
              <a:t>Forward-looking statements are based on certain assumptions and analyses made by the Company in light of its experience and perception of historical trends, current conditions and expected future developments and other factors it believes are appropriate.  These assumptions include continued political stability in Namibia, that permits required for the Company's operations will be obtained in a timely basis in order to permit the Company to proceed on schedule with its planned drilling programs, that skilled personnel and contractors will be available as the Company's operations continue to grow, that the price of rare earths will remain at levels that will render the Company's projects economic and that the Company will be able to continue raising the necessary capital to finance its operations.  Forward-looking statements involve a variety of known and unknown risks, uncertainties and other factors, including those listed under the heading "Risk Factors" in the Company’s Annual Financial Report  dated November 30, 2024 (filed on SEDAR www.sedar.com), which may cause the Company's actual results, performance or achievements to be materially different from any future results, performances or achievements expressed or implied by the forward-looking statements.</a:t>
            </a:r>
          </a:p>
          <a:p>
            <a:pPr algn="just" eaLnBrk="1" hangingPunct="1">
              <a:spcBef>
                <a:spcPct val="30000"/>
              </a:spcBef>
            </a:pPr>
            <a:r>
              <a:rPr lang="en-US" sz="1100" dirty="0"/>
              <a:t>The forward-looking statements made in this presentation relate only to events or information as of the date on which the statements are made in the presentation.  Except as required by law, the Company undertakes no obligation to update or revise publicly any forward-looking statements, whether as a result of new information, a future event or otherwise, after the date on which the statements are made or to reflect the occurrence of unanticipated events.</a:t>
            </a:r>
          </a:p>
          <a:p>
            <a:pPr algn="just" eaLnBrk="1" hangingPunct="1">
              <a:spcBef>
                <a:spcPct val="30000"/>
              </a:spcBef>
            </a:pPr>
            <a:r>
              <a:rPr lang="en-US" sz="1100" dirty="0"/>
              <a:t>There can be no assurance that such forward looking information will prove to be accurate, as actual results and future events could differ materially from those anticipated in such information. Accordingly, potential investors should not place undue reliance on forward-looking information.</a:t>
            </a:r>
          </a:p>
        </p:txBody>
      </p:sp>
    </p:spTree>
    <p:extLst>
      <p:ext uri="{BB962C8B-B14F-4D97-AF65-F5344CB8AC3E}">
        <p14:creationId xmlns:p14="http://schemas.microsoft.com/office/powerpoint/2010/main" val="198964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6BB0C6A-19CC-8655-4D06-BDC6E78CD0F8}"/>
              </a:ext>
            </a:extLst>
          </p:cNvPr>
          <p:cNvGraphicFramePr>
            <a:graphicFrameLocks noGrp="1"/>
          </p:cNvGraphicFramePr>
          <p:nvPr/>
        </p:nvGraphicFramePr>
        <p:xfrm>
          <a:off x="298170" y="454416"/>
          <a:ext cx="11595660" cy="6142381"/>
        </p:xfrm>
        <a:graphic>
          <a:graphicData uri="http://schemas.openxmlformats.org/drawingml/2006/table">
            <a:tbl>
              <a:tblPr firstRow="1" firstCol="1" bandRow="1"/>
              <a:tblGrid>
                <a:gridCol w="1154695">
                  <a:extLst>
                    <a:ext uri="{9D8B030D-6E8A-4147-A177-3AD203B41FA5}">
                      <a16:colId xmlns:a16="http://schemas.microsoft.com/office/drawing/2014/main" val="878154893"/>
                    </a:ext>
                  </a:extLst>
                </a:gridCol>
                <a:gridCol w="1154695">
                  <a:extLst>
                    <a:ext uri="{9D8B030D-6E8A-4147-A177-3AD203B41FA5}">
                      <a16:colId xmlns:a16="http://schemas.microsoft.com/office/drawing/2014/main" val="3591599514"/>
                    </a:ext>
                  </a:extLst>
                </a:gridCol>
                <a:gridCol w="1154695">
                  <a:extLst>
                    <a:ext uri="{9D8B030D-6E8A-4147-A177-3AD203B41FA5}">
                      <a16:colId xmlns:a16="http://schemas.microsoft.com/office/drawing/2014/main" val="4238238008"/>
                    </a:ext>
                  </a:extLst>
                </a:gridCol>
                <a:gridCol w="1154695">
                  <a:extLst>
                    <a:ext uri="{9D8B030D-6E8A-4147-A177-3AD203B41FA5}">
                      <a16:colId xmlns:a16="http://schemas.microsoft.com/office/drawing/2014/main" val="2309906688"/>
                    </a:ext>
                  </a:extLst>
                </a:gridCol>
                <a:gridCol w="1154695">
                  <a:extLst>
                    <a:ext uri="{9D8B030D-6E8A-4147-A177-3AD203B41FA5}">
                      <a16:colId xmlns:a16="http://schemas.microsoft.com/office/drawing/2014/main" val="4286736380"/>
                    </a:ext>
                  </a:extLst>
                </a:gridCol>
                <a:gridCol w="1154695">
                  <a:extLst>
                    <a:ext uri="{9D8B030D-6E8A-4147-A177-3AD203B41FA5}">
                      <a16:colId xmlns:a16="http://schemas.microsoft.com/office/drawing/2014/main" val="2380151369"/>
                    </a:ext>
                  </a:extLst>
                </a:gridCol>
                <a:gridCol w="1154695">
                  <a:extLst>
                    <a:ext uri="{9D8B030D-6E8A-4147-A177-3AD203B41FA5}">
                      <a16:colId xmlns:a16="http://schemas.microsoft.com/office/drawing/2014/main" val="1831455352"/>
                    </a:ext>
                  </a:extLst>
                </a:gridCol>
                <a:gridCol w="1154695">
                  <a:extLst>
                    <a:ext uri="{9D8B030D-6E8A-4147-A177-3AD203B41FA5}">
                      <a16:colId xmlns:a16="http://schemas.microsoft.com/office/drawing/2014/main" val="2792271498"/>
                    </a:ext>
                  </a:extLst>
                </a:gridCol>
                <a:gridCol w="1154695">
                  <a:extLst>
                    <a:ext uri="{9D8B030D-6E8A-4147-A177-3AD203B41FA5}">
                      <a16:colId xmlns:a16="http://schemas.microsoft.com/office/drawing/2014/main" val="1966744500"/>
                    </a:ext>
                  </a:extLst>
                </a:gridCol>
                <a:gridCol w="1203405">
                  <a:extLst>
                    <a:ext uri="{9D8B030D-6E8A-4147-A177-3AD203B41FA5}">
                      <a16:colId xmlns:a16="http://schemas.microsoft.com/office/drawing/2014/main" val="1761065673"/>
                    </a:ext>
                  </a:extLst>
                </a:gridCol>
              </a:tblGrid>
              <a:tr h="190610">
                <a:tc>
                  <a:txBody>
                    <a:bodyPr/>
                    <a:lstStyle/>
                    <a:p>
                      <a:endParaRPr lang="en-CA" sz="700">
                        <a:effectLst/>
                        <a:latin typeface="Times New Roman" panose="02020603050405020304" pitchFamily="18" charset="0"/>
                      </a:endParaRPr>
                    </a:p>
                  </a:txBody>
                  <a:tcPr marL="45777" marR="45777" marT="0" marB="0" anchor="b">
                    <a:lnL>
                      <a:noFill/>
                    </a:lnL>
                    <a:lnR>
                      <a:noFill/>
                    </a:lnR>
                    <a:lnT>
                      <a:noFill/>
                    </a:lnT>
                    <a:lnB w="12700" cap="flat" cmpd="sng" algn="ctr">
                      <a:solidFill>
                        <a:srgbClr val="000000"/>
                      </a:solidFill>
                      <a:prstDash val="solid"/>
                      <a:round/>
                      <a:headEnd type="none" w="med" len="med"/>
                      <a:tailEnd type="none" w="med" len="med"/>
                    </a:lnB>
                  </a:tcPr>
                </a:tc>
                <a:tc gridSpan="9">
                  <a:txBody>
                    <a:bodyPr/>
                    <a:lstStyle/>
                    <a:p>
                      <a:pPr algn="ctr"/>
                      <a:r>
                        <a:rPr lang="en-CA" sz="700" b="1">
                          <a:solidFill>
                            <a:srgbClr val="000000"/>
                          </a:solidFill>
                          <a:effectLst/>
                          <a:latin typeface="Arial" panose="020B0604020202020204" pitchFamily="34" charset="0"/>
                          <a:ea typeface="Times New Roman" panose="02020603050405020304" pitchFamily="18" charset="0"/>
                        </a:rPr>
                        <a:t>Pre Tax NPV at Range of Operating Costs</a:t>
                      </a:r>
                      <a:endParaRPr lang="en-CA" sz="800">
                        <a:effectLst/>
                        <a:latin typeface="Times New Roman" panose="02020603050405020304" pitchFamily="18" charset="0"/>
                        <a:ea typeface="MS Mincho" panose="02020609040205080304" pitchFamily="49" charset="-128"/>
                      </a:endParaRPr>
                    </a:p>
                  </a:txBody>
                  <a:tcPr marL="45777" marR="45777"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972654753"/>
                  </a:ext>
                </a:extLst>
              </a:tr>
              <a:tr h="263223">
                <a:tc>
                  <a:txBody>
                    <a:bodyPr/>
                    <a:lstStyle/>
                    <a:p>
                      <a:r>
                        <a:rPr lang="en-CA" sz="700" b="1" dirty="0">
                          <a:solidFill>
                            <a:srgbClr val="000000"/>
                          </a:solidFill>
                          <a:effectLst/>
                          <a:latin typeface="Arial" panose="020B0604020202020204" pitchFamily="34" charset="0"/>
                          <a:ea typeface="Times New Roman" panose="02020603050405020304" pitchFamily="18" charset="0"/>
                        </a:rPr>
                        <a:t>Discount </a:t>
                      </a:r>
                      <a:endParaRPr lang="en-CA" sz="800" dirty="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60%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70%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80%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90%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100%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110%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120%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130%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140%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6585898"/>
                  </a:ext>
                </a:extLst>
              </a:tr>
              <a:tr h="319498">
                <a:tc>
                  <a:txBody>
                    <a:bodyPr/>
                    <a:lstStyle/>
                    <a:p>
                      <a:pPr algn="r"/>
                      <a:r>
                        <a:rPr lang="en-CA" sz="700" b="1">
                          <a:solidFill>
                            <a:srgbClr val="000000"/>
                          </a:solidFill>
                          <a:effectLst/>
                          <a:latin typeface="Arial" panose="020B0604020202020204" pitchFamily="34" charset="0"/>
                          <a:ea typeface="Times New Roman" panose="02020603050405020304" pitchFamily="18" charset="0"/>
                        </a:rPr>
                        <a:t>5%</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$1004.5M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$911.6M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$818.6M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$725.7M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$632.7M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$539.8M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$446.8M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$353.9M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$261.0M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0173161"/>
                  </a:ext>
                </a:extLst>
              </a:tr>
              <a:tr h="111873">
                <a:tc>
                  <a:txBody>
                    <a:bodyPr/>
                    <a:lstStyle/>
                    <a:p>
                      <a:pPr algn="r"/>
                      <a:r>
                        <a:rPr lang="en-CA" sz="700" b="1">
                          <a:solidFill>
                            <a:srgbClr val="000000"/>
                          </a:solidFill>
                          <a:effectLst/>
                          <a:latin typeface="Arial" panose="020B0604020202020204" pitchFamily="34" charset="0"/>
                          <a:ea typeface="Times New Roman" panose="02020603050405020304" pitchFamily="18" charset="0"/>
                        </a:rPr>
                        <a:t>7%</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$822.6M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$744.0M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$665.4M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$586.8M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$508.3M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$429.7M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$351.1M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$272.5M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$193.9M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2052885"/>
                  </a:ext>
                </a:extLst>
              </a:tr>
              <a:tr h="181532">
                <a:tc>
                  <a:txBody>
                    <a:bodyPr/>
                    <a:lstStyle/>
                    <a:p>
                      <a:pPr algn="r"/>
                      <a:r>
                        <a:rPr lang="en-CA" sz="700" b="1">
                          <a:solidFill>
                            <a:srgbClr val="000000"/>
                          </a:solidFill>
                          <a:effectLst/>
                          <a:latin typeface="Arial" panose="020B0604020202020204" pitchFamily="34" charset="0"/>
                          <a:ea typeface="Times New Roman" panose="02020603050405020304" pitchFamily="18" charset="0"/>
                        </a:rPr>
                        <a:t>8%</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$745.8M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$673.3M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$600.8M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$528.3M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$455.8M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$383.3M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$310.8M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$238.4M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$165.9M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293461"/>
                  </a:ext>
                </a:extLst>
              </a:tr>
              <a:tr h="181532">
                <a:tc>
                  <a:txBody>
                    <a:bodyPr/>
                    <a:lstStyle/>
                    <a:p>
                      <a:pPr algn="r"/>
                      <a:r>
                        <a:rPr lang="en-CA" sz="700" b="1">
                          <a:solidFill>
                            <a:srgbClr val="000000"/>
                          </a:solidFill>
                          <a:effectLst/>
                          <a:latin typeface="Arial" panose="020B0604020202020204" pitchFamily="34" charset="0"/>
                          <a:ea typeface="Times New Roman" panose="02020603050405020304" pitchFamily="18" charset="0"/>
                        </a:rPr>
                        <a:t>9%</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$676.9M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$609.9M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$542.9M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$475.9M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$408.9M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$341.9M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$274.9M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$207.9M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$140.9M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4170455"/>
                  </a:ext>
                </a:extLst>
              </a:tr>
              <a:tr h="190610">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dirty="0">
                          <a:solidFill>
                            <a:srgbClr val="000000"/>
                          </a:solidFill>
                          <a:effectLst/>
                          <a:latin typeface="Arial" panose="020B0604020202020204" pitchFamily="34" charset="0"/>
                          <a:ea typeface="Times New Roman" panose="02020603050405020304" pitchFamily="18" charset="0"/>
                        </a:rPr>
                        <a:t>$615.0M</a:t>
                      </a:r>
                      <a:endParaRPr lang="en-CA" sz="800" dirty="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$552.9M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$490.9M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$428.8M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$366.8M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$304.8M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$242.7M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$180.7M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$118.6M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8637868"/>
                  </a:ext>
                </a:extLst>
              </a:tr>
              <a:tr h="172455">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76484435"/>
                  </a:ext>
                </a:extLst>
              </a:tr>
              <a:tr h="190610">
                <a:tc>
                  <a:txBody>
                    <a:bodyPr/>
                    <a:lstStyle/>
                    <a:p>
                      <a:endParaRPr lang="en-CA" sz="700">
                        <a:effectLst/>
                        <a:latin typeface="Times New Roman" panose="02020603050405020304" pitchFamily="18" charset="0"/>
                      </a:endParaRPr>
                    </a:p>
                  </a:txBody>
                  <a:tcPr marL="45777" marR="45777" marT="0" marB="0" anchor="b">
                    <a:lnL>
                      <a:noFill/>
                    </a:lnL>
                    <a:lnR>
                      <a:noFill/>
                    </a:lnR>
                    <a:lnT>
                      <a:noFill/>
                    </a:lnT>
                    <a:lnB w="12700" cap="flat" cmpd="sng" algn="ctr">
                      <a:solidFill>
                        <a:srgbClr val="000000"/>
                      </a:solidFill>
                      <a:prstDash val="solid"/>
                      <a:round/>
                      <a:headEnd type="none" w="med" len="med"/>
                      <a:tailEnd type="none" w="med" len="med"/>
                    </a:lnB>
                  </a:tcPr>
                </a:tc>
                <a:tc gridSpan="9">
                  <a:txBody>
                    <a:bodyPr/>
                    <a:lstStyle/>
                    <a:p>
                      <a:pPr algn="ctr"/>
                      <a:r>
                        <a:rPr lang="en-CA" sz="700" b="1">
                          <a:solidFill>
                            <a:srgbClr val="000000"/>
                          </a:solidFill>
                          <a:effectLst/>
                          <a:latin typeface="Arial" panose="020B0604020202020204" pitchFamily="34" charset="0"/>
                          <a:ea typeface="Times New Roman" panose="02020603050405020304" pitchFamily="18" charset="0"/>
                        </a:rPr>
                        <a:t>Pre-Tax NPV At Range of Capital Costs</a:t>
                      </a:r>
                      <a:endParaRPr lang="en-CA" sz="800">
                        <a:effectLst/>
                        <a:latin typeface="Times New Roman" panose="02020603050405020304" pitchFamily="18" charset="0"/>
                        <a:ea typeface="MS Mincho" panose="02020609040205080304" pitchFamily="49" charset="-128"/>
                      </a:endParaRPr>
                    </a:p>
                  </a:txBody>
                  <a:tcPr marL="45777" marR="45777"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97261430"/>
                  </a:ext>
                </a:extLst>
              </a:tr>
              <a:tr h="319498">
                <a:tc>
                  <a:txBody>
                    <a:bodyPr/>
                    <a:lstStyle/>
                    <a:p>
                      <a:r>
                        <a:rPr lang="en-CA" sz="700">
                          <a:solidFill>
                            <a:srgbClr val="000000"/>
                          </a:solidFill>
                          <a:effectLst/>
                          <a:latin typeface="Arial" panose="020B0604020202020204" pitchFamily="34" charset="0"/>
                          <a:ea typeface="Times New Roman" panose="02020603050405020304" pitchFamily="18" charset="0"/>
                        </a:rPr>
                        <a:t> </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CA" sz="700" b="1">
                          <a:solidFill>
                            <a:srgbClr val="000000"/>
                          </a:solidFill>
                          <a:effectLst/>
                          <a:latin typeface="Arial" panose="020B0604020202020204" pitchFamily="34" charset="0"/>
                          <a:ea typeface="Times New Roman" panose="02020603050405020304" pitchFamily="18" charset="0"/>
                        </a:rPr>
                        <a:t> $     124.2 </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CA" sz="700" b="1">
                          <a:solidFill>
                            <a:srgbClr val="000000"/>
                          </a:solidFill>
                          <a:effectLst/>
                          <a:latin typeface="Arial" panose="020B0604020202020204" pitchFamily="34" charset="0"/>
                          <a:ea typeface="Times New Roman" panose="02020603050405020304" pitchFamily="18" charset="0"/>
                        </a:rPr>
                        <a:t> $     145.0 </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CA" sz="700" b="1">
                          <a:solidFill>
                            <a:srgbClr val="000000"/>
                          </a:solidFill>
                          <a:effectLst/>
                          <a:latin typeface="Arial" panose="020B0604020202020204" pitchFamily="34" charset="0"/>
                          <a:ea typeface="Times New Roman" panose="02020603050405020304" pitchFamily="18" charset="0"/>
                        </a:rPr>
                        <a:t> $    165.7 </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CA" sz="700" b="1">
                          <a:solidFill>
                            <a:srgbClr val="000000"/>
                          </a:solidFill>
                          <a:effectLst/>
                          <a:latin typeface="Arial" panose="020B0604020202020204" pitchFamily="34" charset="0"/>
                          <a:ea typeface="Times New Roman" panose="02020603050405020304" pitchFamily="18" charset="0"/>
                        </a:rPr>
                        <a:t> $    186.4 </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$207.1M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r>
                        <a:rPr lang="en-CA" sz="700" b="1">
                          <a:solidFill>
                            <a:srgbClr val="000000"/>
                          </a:solidFill>
                          <a:effectLst/>
                          <a:latin typeface="Arial" panose="020B0604020202020204" pitchFamily="34" charset="0"/>
                          <a:ea typeface="Times New Roman" panose="02020603050405020304" pitchFamily="18" charset="0"/>
                        </a:rPr>
                        <a:t> $     227.8 </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CA" sz="700" b="1">
                          <a:solidFill>
                            <a:srgbClr val="000000"/>
                          </a:solidFill>
                          <a:effectLst/>
                          <a:latin typeface="Arial" panose="020B0604020202020204" pitchFamily="34" charset="0"/>
                          <a:ea typeface="Times New Roman" panose="02020603050405020304" pitchFamily="18" charset="0"/>
                        </a:rPr>
                        <a:t> $  248.5 </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CA" sz="700" b="1">
                          <a:solidFill>
                            <a:srgbClr val="000000"/>
                          </a:solidFill>
                          <a:effectLst/>
                          <a:latin typeface="Arial" panose="020B0604020202020204" pitchFamily="34" charset="0"/>
                          <a:ea typeface="Times New Roman" panose="02020603050405020304" pitchFamily="18" charset="0"/>
                        </a:rPr>
                        <a:t> $   269.2 </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CA" sz="700" b="1">
                          <a:solidFill>
                            <a:srgbClr val="000000"/>
                          </a:solidFill>
                          <a:effectLst/>
                          <a:latin typeface="Arial" panose="020B0604020202020204" pitchFamily="34" charset="0"/>
                          <a:ea typeface="Times New Roman" panose="02020603050405020304" pitchFamily="18" charset="0"/>
                        </a:rPr>
                        <a:t> $    289.9 </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4712402"/>
                  </a:ext>
                </a:extLst>
              </a:tr>
              <a:tr h="181532">
                <a:tc>
                  <a:txBody>
                    <a:bodyPr/>
                    <a:lstStyle/>
                    <a:p>
                      <a:r>
                        <a:rPr lang="en-CA" sz="700" b="1">
                          <a:solidFill>
                            <a:srgbClr val="000000"/>
                          </a:solidFill>
                          <a:effectLst/>
                          <a:latin typeface="Arial" panose="020B0604020202020204" pitchFamily="34" charset="0"/>
                          <a:ea typeface="Times New Roman" panose="02020603050405020304" pitchFamily="18" charset="0"/>
                        </a:rPr>
                        <a:t>Discount </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60%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70%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80%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90%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100%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110%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120%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130%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140%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3863636"/>
                  </a:ext>
                </a:extLst>
              </a:tr>
              <a:tr h="181532">
                <a:tc>
                  <a:txBody>
                    <a:bodyPr/>
                    <a:lstStyle/>
                    <a:p>
                      <a:pPr algn="r"/>
                      <a:r>
                        <a:rPr lang="en-CA" sz="700" b="1">
                          <a:solidFill>
                            <a:srgbClr val="000000"/>
                          </a:solidFill>
                          <a:effectLst/>
                          <a:latin typeface="Arial" panose="020B0604020202020204" pitchFamily="34" charset="0"/>
                          <a:ea typeface="Times New Roman" panose="02020603050405020304" pitchFamily="18" charset="0"/>
                        </a:rPr>
                        <a:t>5%</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$708.0M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$689.2M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$670.4M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$651.5M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$632.7M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$613.9M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$595.1M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$576.3M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$557.5M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3214720"/>
                  </a:ext>
                </a:extLst>
              </a:tr>
              <a:tr h="181532">
                <a:tc>
                  <a:txBody>
                    <a:bodyPr/>
                    <a:lstStyle/>
                    <a:p>
                      <a:pPr algn="r"/>
                      <a:r>
                        <a:rPr lang="en-CA" sz="700" b="1">
                          <a:solidFill>
                            <a:srgbClr val="000000"/>
                          </a:solidFill>
                          <a:effectLst/>
                          <a:latin typeface="Arial" panose="020B0604020202020204" pitchFamily="34" charset="0"/>
                          <a:ea typeface="Times New Roman" panose="02020603050405020304" pitchFamily="18" charset="0"/>
                        </a:rPr>
                        <a:t>7%</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$580.9M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$562.8M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$544.6M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$526.4M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$508.3M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$490.1M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$471.9M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$453.7M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$435.6M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666751"/>
                  </a:ext>
                </a:extLst>
              </a:tr>
              <a:tr h="181532">
                <a:tc>
                  <a:txBody>
                    <a:bodyPr/>
                    <a:lstStyle/>
                    <a:p>
                      <a:pPr algn="r"/>
                      <a:r>
                        <a:rPr lang="en-CA" sz="700" b="1">
                          <a:solidFill>
                            <a:srgbClr val="000000"/>
                          </a:solidFill>
                          <a:effectLst/>
                          <a:latin typeface="Arial" panose="020B0604020202020204" pitchFamily="34" charset="0"/>
                          <a:ea typeface="Times New Roman" panose="02020603050405020304" pitchFamily="18" charset="0"/>
                        </a:rPr>
                        <a:t>8%</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$527.3M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$509.4M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$491.6M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$473.7M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$455.8M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$437.9M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$420.1M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$402.2M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$384.3M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302749"/>
                  </a:ext>
                </a:extLst>
              </a:tr>
              <a:tr h="181532">
                <a:tc>
                  <a:txBody>
                    <a:bodyPr/>
                    <a:lstStyle/>
                    <a:p>
                      <a:pPr algn="r"/>
                      <a:r>
                        <a:rPr lang="en-CA" sz="700" b="1">
                          <a:solidFill>
                            <a:srgbClr val="000000"/>
                          </a:solidFill>
                          <a:effectLst/>
                          <a:latin typeface="Arial" panose="020B0604020202020204" pitchFamily="34" charset="0"/>
                          <a:ea typeface="Times New Roman" panose="02020603050405020304" pitchFamily="18" charset="0"/>
                        </a:rPr>
                        <a:t>9%</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$479.2M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$461.6M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$444.1M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$426.5M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$408.9M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$391.3M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$373.7M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$356.1M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$338.5M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4578785"/>
                  </a:ext>
                </a:extLst>
              </a:tr>
              <a:tr h="190610">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$436.0M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$418.7M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$401.4M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$384.1M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$366.8M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$349.5M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$332.2M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$314.9M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$297.6M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8124"/>
                  </a:ext>
                </a:extLst>
              </a:tr>
              <a:tr h="172455">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75834021"/>
                  </a:ext>
                </a:extLst>
              </a:tr>
              <a:tr h="190610">
                <a:tc>
                  <a:txBody>
                    <a:bodyPr/>
                    <a:lstStyle/>
                    <a:p>
                      <a:endParaRPr lang="en-CA" sz="700">
                        <a:effectLst/>
                        <a:latin typeface="Times New Roman" panose="02020603050405020304" pitchFamily="18" charset="0"/>
                      </a:endParaRPr>
                    </a:p>
                  </a:txBody>
                  <a:tcPr marL="45777" marR="45777" marT="0" marB="0" anchor="b">
                    <a:lnL>
                      <a:noFill/>
                    </a:lnL>
                    <a:lnR>
                      <a:noFill/>
                    </a:lnR>
                    <a:lnT>
                      <a:noFill/>
                    </a:lnT>
                    <a:lnB w="12700" cap="flat" cmpd="sng" algn="ctr">
                      <a:solidFill>
                        <a:srgbClr val="000000"/>
                      </a:solidFill>
                      <a:prstDash val="solid"/>
                      <a:round/>
                      <a:headEnd type="none" w="med" len="med"/>
                      <a:tailEnd type="none" w="med" len="med"/>
                    </a:lnB>
                  </a:tcPr>
                </a:tc>
                <a:tc gridSpan="9">
                  <a:txBody>
                    <a:bodyPr/>
                    <a:lstStyle/>
                    <a:p>
                      <a:pPr algn="ctr"/>
                      <a:r>
                        <a:rPr lang="en-CA" sz="700" b="1">
                          <a:solidFill>
                            <a:srgbClr val="000000"/>
                          </a:solidFill>
                          <a:effectLst/>
                          <a:latin typeface="Arial" panose="020B0604020202020204" pitchFamily="34" charset="0"/>
                          <a:ea typeface="Times New Roman" panose="02020603050405020304" pitchFamily="18" charset="0"/>
                        </a:rPr>
                        <a:t>Pre-Tax NPV at Basket Price Levels</a:t>
                      </a:r>
                      <a:endParaRPr lang="en-CA" sz="800">
                        <a:effectLst/>
                        <a:latin typeface="Times New Roman" panose="02020603050405020304" pitchFamily="18" charset="0"/>
                        <a:ea typeface="MS Mincho" panose="02020609040205080304" pitchFamily="49" charset="-128"/>
                      </a:endParaRPr>
                    </a:p>
                  </a:txBody>
                  <a:tcPr marL="45777" marR="45777"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566665667"/>
                  </a:ext>
                </a:extLst>
              </a:tr>
              <a:tr h="181532">
                <a:tc>
                  <a:txBody>
                    <a:bodyPr/>
                    <a:lstStyle/>
                    <a:p>
                      <a:r>
                        <a:rPr lang="en-CA" sz="700" b="1">
                          <a:solidFill>
                            <a:srgbClr val="000000"/>
                          </a:solidFill>
                          <a:effectLst/>
                          <a:latin typeface="Arial" panose="020B0604020202020204" pitchFamily="34" charset="0"/>
                          <a:ea typeface="Times New Roman" panose="02020603050405020304" pitchFamily="18" charset="0"/>
                        </a:rPr>
                        <a:t>Discount </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$70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$75</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$80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$85</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$92</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$95</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$100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$105</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$110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5452181"/>
                  </a:ext>
                </a:extLst>
              </a:tr>
              <a:tr h="181532">
                <a:tc>
                  <a:txBody>
                    <a:bodyPr/>
                    <a:lstStyle/>
                    <a:p>
                      <a:pPr algn="r"/>
                      <a:r>
                        <a:rPr lang="en-CA" sz="700" b="1">
                          <a:solidFill>
                            <a:srgbClr val="000000"/>
                          </a:solidFill>
                          <a:effectLst/>
                          <a:latin typeface="Arial" panose="020B0604020202020204" pitchFamily="34" charset="0"/>
                          <a:ea typeface="Times New Roman" panose="02020603050405020304" pitchFamily="18" charset="0"/>
                        </a:rPr>
                        <a:t>5%</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$240.1M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$330.8M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$421.5M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$512.3M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$632.7M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$693.7M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$784.4M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$883.2M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$965.9M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4277543"/>
                  </a:ext>
                </a:extLst>
              </a:tr>
              <a:tr h="181532">
                <a:tc>
                  <a:txBody>
                    <a:bodyPr/>
                    <a:lstStyle/>
                    <a:p>
                      <a:pPr algn="r"/>
                      <a:r>
                        <a:rPr lang="en-CA" sz="700" b="1">
                          <a:solidFill>
                            <a:srgbClr val="000000"/>
                          </a:solidFill>
                          <a:effectLst/>
                          <a:latin typeface="Arial" panose="020B0604020202020204" pitchFamily="34" charset="0"/>
                          <a:ea typeface="Times New Roman" panose="02020603050405020304" pitchFamily="18" charset="0"/>
                        </a:rPr>
                        <a:t>7%</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$177.2M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$253.7M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$330.2M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$406.7M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$508.3M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$559.7M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$636.2M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$719.4M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$789.2M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3394580"/>
                  </a:ext>
                </a:extLst>
              </a:tr>
              <a:tr h="181532">
                <a:tc>
                  <a:txBody>
                    <a:bodyPr/>
                    <a:lstStyle/>
                    <a:p>
                      <a:pPr algn="r"/>
                      <a:r>
                        <a:rPr lang="en-CA" sz="700" b="1">
                          <a:solidFill>
                            <a:srgbClr val="000000"/>
                          </a:solidFill>
                          <a:effectLst/>
                          <a:latin typeface="Arial" panose="020B0604020202020204" pitchFamily="34" charset="0"/>
                          <a:ea typeface="Times New Roman" panose="02020603050405020304" pitchFamily="18" charset="0"/>
                        </a:rPr>
                        <a:t>8%</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$150.9M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$221.3M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$291.8M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$362.3M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$455.8M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$503.2M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$573.6M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$650.3M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$714.6M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9791731"/>
                  </a:ext>
                </a:extLst>
              </a:tr>
              <a:tr h="181532">
                <a:tc>
                  <a:txBody>
                    <a:bodyPr/>
                    <a:lstStyle/>
                    <a:p>
                      <a:pPr algn="r"/>
                      <a:r>
                        <a:rPr lang="en-CA" sz="700" b="1">
                          <a:solidFill>
                            <a:srgbClr val="000000"/>
                          </a:solidFill>
                          <a:effectLst/>
                          <a:latin typeface="Arial" panose="020B0604020202020204" pitchFamily="34" charset="0"/>
                          <a:ea typeface="Times New Roman" panose="02020603050405020304" pitchFamily="18" charset="0"/>
                        </a:rPr>
                        <a:t>9%</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$127.4M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$192.5M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$257.5M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$322.5M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$408.9M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$452.6M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$517.6M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$588.4M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$647.7M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5444976"/>
                  </a:ext>
                </a:extLst>
              </a:tr>
              <a:tr h="190610">
                <a:tc>
                  <a:txBody>
                    <a:bodyPr/>
                    <a:lstStyle/>
                    <a:p>
                      <a:pPr algn="r"/>
                      <a:r>
                        <a:rPr lang="en-CA" sz="700" b="1">
                          <a:solidFill>
                            <a:srgbClr val="000000"/>
                          </a:solidFill>
                          <a:effectLst/>
                          <a:latin typeface="Arial" panose="020B0604020202020204" pitchFamily="34" charset="0"/>
                          <a:ea typeface="Times New Roman" panose="02020603050405020304" pitchFamily="18" charset="0"/>
                        </a:rPr>
                        <a:t>10%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$106.5M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$166.6M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$226.8M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$286.9M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$366.8M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$407.2M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$467.4M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$532.8M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$587.6M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8167149"/>
                  </a:ext>
                </a:extLst>
              </a:tr>
              <a:tr h="172455">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CA" sz="700">
                        <a:effectLst/>
                        <a:latin typeface="Times New Roman" panose="02020603050405020304" pitchFamily="18" charset="0"/>
                      </a:endParaRPr>
                    </a:p>
                  </a:txBody>
                  <a:tcPr marL="45777" marR="45777"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42862281"/>
                  </a:ext>
                </a:extLst>
              </a:tr>
              <a:tr h="190610">
                <a:tc>
                  <a:txBody>
                    <a:bodyPr/>
                    <a:lstStyle/>
                    <a:p>
                      <a:endParaRPr lang="en-CA" sz="700">
                        <a:effectLst/>
                        <a:latin typeface="Times New Roman" panose="02020603050405020304" pitchFamily="18" charset="0"/>
                      </a:endParaRPr>
                    </a:p>
                  </a:txBody>
                  <a:tcPr marL="45777" marR="45777" marT="0" marB="0" anchor="b">
                    <a:lnL>
                      <a:noFill/>
                    </a:lnL>
                    <a:lnR>
                      <a:noFill/>
                    </a:lnR>
                    <a:lnT>
                      <a:noFill/>
                    </a:lnT>
                    <a:lnB w="12700" cap="flat" cmpd="sng" algn="ctr">
                      <a:solidFill>
                        <a:srgbClr val="000000"/>
                      </a:solidFill>
                      <a:prstDash val="solid"/>
                      <a:round/>
                      <a:headEnd type="none" w="med" len="med"/>
                      <a:tailEnd type="none" w="med" len="med"/>
                    </a:lnB>
                  </a:tcPr>
                </a:tc>
                <a:tc gridSpan="9">
                  <a:txBody>
                    <a:bodyPr/>
                    <a:lstStyle/>
                    <a:p>
                      <a:pPr algn="ctr"/>
                      <a:r>
                        <a:rPr lang="en-CA" sz="700" b="1">
                          <a:effectLst/>
                          <a:latin typeface="Arial" panose="020B0604020202020204" pitchFamily="34" charset="0"/>
                          <a:ea typeface="Times New Roman" panose="02020603050405020304" pitchFamily="18" charset="0"/>
                        </a:rPr>
                        <a:t>Pre-Tax NPV at Varying Recovery Ranges</a:t>
                      </a:r>
                      <a:endParaRPr lang="en-CA" sz="800">
                        <a:effectLst/>
                        <a:latin typeface="Times New Roman" panose="02020603050405020304" pitchFamily="18" charset="0"/>
                        <a:ea typeface="MS Mincho" panose="02020609040205080304" pitchFamily="49" charset="-128"/>
                      </a:endParaRPr>
                    </a:p>
                  </a:txBody>
                  <a:tcPr marL="45777" marR="45777"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879593366"/>
                  </a:ext>
                </a:extLst>
              </a:tr>
              <a:tr h="181532">
                <a:tc>
                  <a:txBody>
                    <a:bodyPr/>
                    <a:lstStyle/>
                    <a:p>
                      <a:r>
                        <a:rPr lang="en-CA" sz="700" b="1">
                          <a:effectLst/>
                          <a:latin typeface="Arial" panose="020B0604020202020204" pitchFamily="34" charset="0"/>
                          <a:ea typeface="Times New Roman" panose="02020603050405020304" pitchFamily="18" charset="0"/>
                        </a:rPr>
                        <a:t>Discount </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effectLst/>
                          <a:latin typeface="Arial" panose="020B0604020202020204" pitchFamily="34" charset="0"/>
                          <a:ea typeface="Times New Roman" panose="02020603050405020304" pitchFamily="18" charset="0"/>
                        </a:rPr>
                        <a:t>43%</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effectLst/>
                          <a:latin typeface="Arial" panose="020B0604020202020204" pitchFamily="34" charset="0"/>
                          <a:ea typeface="Times New Roman" panose="02020603050405020304" pitchFamily="18" charset="0"/>
                        </a:rPr>
                        <a:t>48%</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effectLst/>
                          <a:latin typeface="Arial" panose="020B0604020202020204" pitchFamily="34" charset="0"/>
                          <a:ea typeface="Times New Roman" panose="02020603050405020304" pitchFamily="18" charset="0"/>
                        </a:rPr>
                        <a:t>53%</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effectLst/>
                          <a:latin typeface="Arial" panose="020B0604020202020204" pitchFamily="34" charset="0"/>
                          <a:ea typeface="Times New Roman" panose="02020603050405020304" pitchFamily="18" charset="0"/>
                        </a:rPr>
                        <a:t>57%</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effectLst/>
                          <a:latin typeface="Arial" panose="020B0604020202020204" pitchFamily="34" charset="0"/>
                          <a:ea typeface="Times New Roman" panose="02020603050405020304" pitchFamily="18" charset="0"/>
                        </a:rPr>
                        <a:t>59%</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effectLst/>
                          <a:latin typeface="Arial" panose="020B0604020202020204" pitchFamily="34" charset="0"/>
                          <a:ea typeface="Times New Roman" panose="02020603050405020304" pitchFamily="18" charset="0"/>
                        </a:rPr>
                        <a:t>61%</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effectLst/>
                          <a:latin typeface="Arial" panose="020B0604020202020204" pitchFamily="34" charset="0"/>
                          <a:ea typeface="Times New Roman" panose="02020603050405020304" pitchFamily="18" charset="0"/>
                        </a:rPr>
                        <a:t>64%</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effectLst/>
                          <a:latin typeface="Arial" panose="020B0604020202020204" pitchFamily="34" charset="0"/>
                          <a:ea typeface="Times New Roman" panose="02020603050405020304" pitchFamily="18" charset="0"/>
                        </a:rPr>
                        <a:t>69%</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effectLst/>
                          <a:latin typeface="Arial" panose="020B0604020202020204" pitchFamily="34" charset="0"/>
                          <a:ea typeface="Times New Roman" panose="02020603050405020304" pitchFamily="18" charset="0"/>
                        </a:rPr>
                        <a:t>74%</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5668879"/>
                  </a:ext>
                </a:extLst>
              </a:tr>
              <a:tr h="181532">
                <a:tc>
                  <a:txBody>
                    <a:bodyPr/>
                    <a:lstStyle/>
                    <a:p>
                      <a:pPr algn="r"/>
                      <a:r>
                        <a:rPr lang="en-CA" sz="700" b="1">
                          <a:solidFill>
                            <a:srgbClr val="000000"/>
                          </a:solidFill>
                          <a:effectLst/>
                          <a:latin typeface="Arial" panose="020B0604020202020204" pitchFamily="34" charset="0"/>
                          <a:ea typeface="Times New Roman" panose="02020603050405020304" pitchFamily="18" charset="0"/>
                        </a:rPr>
                        <a:t>5%</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r"/>
                      <a:r>
                        <a:rPr lang="en-CA" sz="700">
                          <a:solidFill>
                            <a:srgbClr val="000000"/>
                          </a:solidFill>
                          <a:effectLst/>
                          <a:latin typeface="Arial" panose="020B0604020202020204" pitchFamily="34" charset="0"/>
                          <a:ea typeface="Times New Roman" panose="02020603050405020304" pitchFamily="18" charset="0"/>
                        </a:rPr>
                        <a:t>$178.0M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$320.1M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$462.2M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$575.9M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b="1">
                          <a:solidFill>
                            <a:srgbClr val="000000"/>
                          </a:solidFill>
                          <a:effectLst/>
                          <a:latin typeface="Arial" panose="020B0604020202020204" pitchFamily="34" charset="0"/>
                          <a:ea typeface="Times New Roman" panose="02020603050405020304" pitchFamily="18" charset="0"/>
                        </a:rPr>
                        <a:t>$632.7M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r"/>
                      <a:r>
                        <a:rPr lang="en-CA" sz="700">
                          <a:effectLst/>
                          <a:latin typeface="Arial" panose="020B0604020202020204" pitchFamily="34" charset="0"/>
                          <a:ea typeface="Times New Roman" panose="02020603050405020304" pitchFamily="18" charset="0"/>
                        </a:rPr>
                        <a:t>$689.6M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$774.9M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$917.0M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$1059.1M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9130040"/>
                  </a:ext>
                </a:extLst>
              </a:tr>
              <a:tr h="181532">
                <a:tc>
                  <a:txBody>
                    <a:bodyPr/>
                    <a:lstStyle/>
                    <a:p>
                      <a:pPr algn="r"/>
                      <a:r>
                        <a:rPr lang="en-CA" sz="700" b="1">
                          <a:effectLst/>
                          <a:latin typeface="Arial" panose="020B0604020202020204" pitchFamily="34" charset="0"/>
                          <a:ea typeface="Times New Roman" panose="02020603050405020304" pitchFamily="18" charset="0"/>
                        </a:rPr>
                        <a:t>7%</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$124.8M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$244.6M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$364.5M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$460.3M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$508.3M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$556.2M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$628.1M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$747.9M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$867.7M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4139097"/>
                  </a:ext>
                </a:extLst>
              </a:tr>
              <a:tr h="181532">
                <a:tc>
                  <a:txBody>
                    <a:bodyPr/>
                    <a:lstStyle/>
                    <a:p>
                      <a:pPr algn="r"/>
                      <a:r>
                        <a:rPr lang="en-CA" sz="700" b="1">
                          <a:effectLst/>
                          <a:latin typeface="Arial" panose="020B0604020202020204" pitchFamily="34" charset="0"/>
                          <a:ea typeface="Times New Roman" panose="02020603050405020304" pitchFamily="18" charset="0"/>
                        </a:rPr>
                        <a:t>8%</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$102.6M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$213.0M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$323.4M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$411.7M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$455.8M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$500.0M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$566.2M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$676.6M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$787.0M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8622808"/>
                  </a:ext>
                </a:extLst>
              </a:tr>
              <a:tr h="181532">
                <a:tc>
                  <a:txBody>
                    <a:bodyPr/>
                    <a:lstStyle/>
                    <a:p>
                      <a:pPr algn="r"/>
                      <a:r>
                        <a:rPr lang="en-CA" sz="700" b="1">
                          <a:effectLst/>
                          <a:latin typeface="Arial" panose="020B0604020202020204" pitchFamily="34" charset="0"/>
                          <a:ea typeface="Times New Roman" panose="02020603050405020304" pitchFamily="18" charset="0"/>
                        </a:rPr>
                        <a:t>9%</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$82.9M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$184.8M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$286.6M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$368.1M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$408.9M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$449.6M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$510.8M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$612.6M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$714.5M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2742882"/>
                  </a:ext>
                </a:extLst>
              </a:tr>
              <a:tr h="190610">
                <a:tc>
                  <a:txBody>
                    <a:bodyPr/>
                    <a:lstStyle/>
                    <a:p>
                      <a:pPr algn="r"/>
                      <a:r>
                        <a:rPr lang="en-CA" sz="700" b="1">
                          <a:effectLst/>
                          <a:latin typeface="Arial" panose="020B0604020202020204" pitchFamily="34" charset="0"/>
                          <a:ea typeface="Times New Roman" panose="02020603050405020304" pitchFamily="18" charset="0"/>
                        </a:rPr>
                        <a:t>10%</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$65.3M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$159.5M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$253.7M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$329.1M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$366.8M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$404.5M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$461.0M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a:effectLst/>
                          <a:latin typeface="Arial" panose="020B0604020202020204" pitchFamily="34" charset="0"/>
                          <a:ea typeface="Times New Roman" panose="02020603050405020304" pitchFamily="18" charset="0"/>
                        </a:rPr>
                        <a:t>$555.2M</a:t>
                      </a:r>
                      <a:endParaRPr lang="en-CA" sz="80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CA" sz="700" dirty="0">
                          <a:effectLst/>
                          <a:latin typeface="Arial" panose="020B0604020202020204" pitchFamily="34" charset="0"/>
                          <a:ea typeface="Times New Roman" panose="02020603050405020304" pitchFamily="18" charset="0"/>
                        </a:rPr>
                        <a:t>$649.4M</a:t>
                      </a:r>
                      <a:endParaRPr lang="en-CA" sz="800" dirty="0">
                        <a:effectLst/>
                        <a:latin typeface="Times New Roman" panose="02020603050405020304" pitchFamily="18" charset="0"/>
                        <a:ea typeface="MS Mincho" panose="02020609040205080304" pitchFamily="49" charset="-128"/>
                      </a:endParaRPr>
                    </a:p>
                  </a:txBody>
                  <a:tcPr marL="45777" marR="4577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622269"/>
                  </a:ext>
                </a:extLst>
              </a:tr>
            </a:tbl>
          </a:graphicData>
        </a:graphic>
      </p:graphicFrame>
      <p:sp>
        <p:nvSpPr>
          <p:cNvPr id="6" name="Rectangle 1">
            <a:extLst>
              <a:ext uri="{FF2B5EF4-FFF2-40B4-BE49-F238E27FC236}">
                <a16:creationId xmlns:a16="http://schemas.microsoft.com/office/drawing/2014/main" id="{73DC9ABF-A833-8184-779B-B422E0041C4B}"/>
              </a:ext>
            </a:extLst>
          </p:cNvPr>
          <p:cNvSpPr>
            <a:spLocks noChangeArrowheads="1"/>
          </p:cNvSpPr>
          <p:nvPr/>
        </p:nvSpPr>
        <p:spPr bwMode="auto">
          <a:xfrm>
            <a:off x="0" y="16042"/>
            <a:ext cx="11507190" cy="535531"/>
          </a:xfrm>
          <a:prstGeom prst="rect">
            <a:avLst/>
          </a:prstGeom>
        </p:spPr>
        <p:txBody>
          <a:bodyPr vert="horz" lIns="91440" tIns="45720" rIns="91440" bIns="45720" rtlCol="0" anchor="ctr">
            <a:normAutofit/>
          </a:bodyPr>
          <a:lstStyle/>
          <a:p>
            <a:pPr algn="ctr" defTabSz="914400">
              <a:lnSpc>
                <a:spcPct val="90000"/>
              </a:lnSpc>
              <a:spcBef>
                <a:spcPct val="0"/>
              </a:spcBef>
            </a:pPr>
            <a:r>
              <a:rPr lang="en-US" altLang="en-US" sz="2800" b="1" dirty="0">
                <a:ea typeface="+mj-ea"/>
                <a:cs typeface="+mj-cs"/>
              </a:rPr>
              <a:t>PEA Sensitivity Analysis</a:t>
            </a:r>
          </a:p>
        </p:txBody>
      </p:sp>
    </p:spTree>
    <p:extLst>
      <p:ext uri="{BB962C8B-B14F-4D97-AF65-F5344CB8AC3E}">
        <p14:creationId xmlns:p14="http://schemas.microsoft.com/office/powerpoint/2010/main" val="3833704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168EAB-EE52-B546-6D83-EA61B07704CF}"/>
              </a:ext>
            </a:extLst>
          </p:cNvPr>
          <p:cNvSpPr txBox="1"/>
          <p:nvPr/>
        </p:nvSpPr>
        <p:spPr>
          <a:xfrm>
            <a:off x="119272" y="896626"/>
            <a:ext cx="7182074" cy="1200329"/>
          </a:xfrm>
          <a:prstGeom prst="rect">
            <a:avLst/>
          </a:prstGeom>
          <a:noFill/>
        </p:spPr>
        <p:txBody>
          <a:bodyPr wrap="square">
            <a:spAutoFit/>
          </a:bodyPr>
          <a:lstStyle/>
          <a:p>
            <a:pPr marL="285750" indent="-285750">
              <a:spcBef>
                <a:spcPts val="1200"/>
              </a:spcBef>
              <a:spcAft>
                <a:spcPts val="900"/>
              </a:spcAft>
              <a:buFont typeface="Arial" panose="020B0604020202020204" pitchFamily="34" charset="0"/>
              <a:buChar char="•"/>
            </a:pPr>
            <a:r>
              <a:rPr lang="en-CA" dirty="0"/>
              <a:t>The Company expanded its “Early Learner’s Assistance Program” with the start of the 2023 school year. 200 school uniforms and backpacks were handed over twice annually by the Company to five primary schools situated around the Lofdal project. </a:t>
            </a:r>
          </a:p>
        </p:txBody>
      </p:sp>
      <p:pic>
        <p:nvPicPr>
          <p:cNvPr id="12" name="Picture 11" descr="A picture containing sky, ground, outdoor, building&#10;&#10;Description automatically generated">
            <a:extLst>
              <a:ext uri="{FF2B5EF4-FFF2-40B4-BE49-F238E27FC236}">
                <a16:creationId xmlns:a16="http://schemas.microsoft.com/office/drawing/2014/main" id="{235A3D24-7F51-0505-F679-D415F8159B5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14142" t="41064" r="22090" b="6452"/>
          <a:stretch/>
        </p:blipFill>
        <p:spPr>
          <a:xfrm>
            <a:off x="7841673" y="4256263"/>
            <a:ext cx="4231055" cy="2620510"/>
          </a:xfrm>
          <a:prstGeom prst="rect">
            <a:avLst/>
          </a:prstGeom>
        </p:spPr>
      </p:pic>
      <p:sp>
        <p:nvSpPr>
          <p:cNvPr id="15" name="TextBox 14">
            <a:extLst>
              <a:ext uri="{FF2B5EF4-FFF2-40B4-BE49-F238E27FC236}">
                <a16:creationId xmlns:a16="http://schemas.microsoft.com/office/drawing/2014/main" id="{F26C15D4-CC3D-8E2A-0D9E-5FDE9574391A}"/>
              </a:ext>
            </a:extLst>
          </p:cNvPr>
          <p:cNvSpPr txBox="1"/>
          <p:nvPr/>
        </p:nvSpPr>
        <p:spPr>
          <a:xfrm>
            <a:off x="105036" y="2174610"/>
            <a:ext cx="4568071" cy="3877985"/>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CA" dirty="0"/>
              <a:t>Program model copied from our corporate shareholder, Bannerman Energy, for which they were awarded this years’ Mining Indaba ESG Forum Award for Community Engagement.” </a:t>
            </a:r>
          </a:p>
          <a:p>
            <a:pPr marL="285750" indent="-285750">
              <a:spcBef>
                <a:spcPts val="1200"/>
              </a:spcBef>
              <a:buFont typeface="Arial" panose="020B0604020202020204" pitchFamily="34" charset="0"/>
              <a:buChar char="•"/>
            </a:pPr>
            <a:r>
              <a:rPr lang="en-CA" dirty="0"/>
              <a:t>Regular meetings with the two Traditional Authorities Huab and Doro !</a:t>
            </a:r>
            <a:r>
              <a:rPr lang="en-CA" dirty="0" err="1"/>
              <a:t>nawas</a:t>
            </a:r>
            <a:endParaRPr lang="en-CA" dirty="0"/>
          </a:p>
          <a:p>
            <a:pPr marL="285750" indent="-285750">
              <a:spcBef>
                <a:spcPts val="1200"/>
              </a:spcBef>
              <a:buFont typeface="Arial" panose="020B0604020202020204" pitchFamily="34" charset="0"/>
              <a:buChar char="•"/>
            </a:pPr>
            <a:r>
              <a:rPr lang="en-CA" dirty="0"/>
              <a:t>Long-term support of local communities with water supply: borehole equipment and  maintenance </a:t>
            </a:r>
          </a:p>
          <a:p>
            <a:pPr marL="285750" indent="-285750">
              <a:spcBef>
                <a:spcPts val="1200"/>
              </a:spcBef>
              <a:buFont typeface="Arial" panose="020B0604020202020204" pitchFamily="34" charset="0"/>
              <a:buChar char="•"/>
            </a:pPr>
            <a:r>
              <a:rPr lang="en-CA" dirty="0"/>
              <a:t>Regular meeting with the Governor of Kunene Region for coordination of activities</a:t>
            </a:r>
            <a:endParaRPr lang="en-ZA" dirty="0"/>
          </a:p>
        </p:txBody>
      </p:sp>
      <p:pic>
        <p:nvPicPr>
          <p:cNvPr id="2" name="Picture 1" descr="A picture containing text, person, floor&#10;&#10;Description automatically generated">
            <a:extLst>
              <a:ext uri="{FF2B5EF4-FFF2-40B4-BE49-F238E27FC236}">
                <a16:creationId xmlns:a16="http://schemas.microsoft.com/office/drawing/2014/main" id="{9BDDE103-6672-45C0-9410-DEA2810780F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443" b="17628"/>
          <a:stretch/>
        </p:blipFill>
        <p:spPr>
          <a:xfrm rot="5400000">
            <a:off x="4118965" y="3150895"/>
            <a:ext cx="4276850" cy="2923309"/>
          </a:xfrm>
          <a:prstGeom prst="rect">
            <a:avLst/>
          </a:prstGeom>
        </p:spPr>
      </p:pic>
      <p:sp>
        <p:nvSpPr>
          <p:cNvPr id="5" name="TextBox 4">
            <a:extLst>
              <a:ext uri="{FF2B5EF4-FFF2-40B4-BE49-F238E27FC236}">
                <a16:creationId xmlns:a16="http://schemas.microsoft.com/office/drawing/2014/main" id="{2DE6AB75-B662-8286-65F2-31974430C5AF}"/>
              </a:ext>
            </a:extLst>
          </p:cNvPr>
          <p:cNvSpPr txBox="1"/>
          <p:nvPr/>
        </p:nvSpPr>
        <p:spPr>
          <a:xfrm>
            <a:off x="0" y="1"/>
            <a:ext cx="11417300" cy="532903"/>
          </a:xfrm>
          <a:prstGeom prst="rect">
            <a:avLst/>
          </a:prstGeom>
          <a:noFill/>
        </p:spPr>
        <p:txBody>
          <a:bodyPr wrap="square" rtlCol="0">
            <a:spAutoFit/>
          </a:bodyPr>
          <a:lstStyle/>
          <a:p>
            <a:pPr lvl="0" algn="ctr">
              <a:lnSpc>
                <a:spcPct val="107000"/>
              </a:lnSpc>
            </a:pPr>
            <a:r>
              <a:rPr lang="en-CA" sz="2800" b="1" dirty="0">
                <a:latin typeface="Calibri" panose="020F0502020204030204" pitchFamily="34" charset="0"/>
                <a:ea typeface="Calibri" panose="020F0502020204030204" pitchFamily="34" charset="0"/>
                <a:cs typeface="Times New Roman" panose="02020603050405020304" pitchFamily="18" charset="0"/>
              </a:rPr>
              <a:t>Corporate Social Responsibility (CSR)</a:t>
            </a:r>
          </a:p>
        </p:txBody>
      </p:sp>
      <p:pic>
        <p:nvPicPr>
          <p:cNvPr id="7" name="Picture 6">
            <a:extLst>
              <a:ext uri="{FF2B5EF4-FFF2-40B4-BE49-F238E27FC236}">
                <a16:creationId xmlns:a16="http://schemas.microsoft.com/office/drawing/2014/main" id="{58DC3F2F-AA5C-DAB2-2853-F0748CFD4B9F}"/>
              </a:ext>
            </a:extLst>
          </p:cNvPr>
          <p:cNvPicPr>
            <a:picLocks noChangeAspect="1"/>
          </p:cNvPicPr>
          <p:nvPr/>
        </p:nvPicPr>
        <p:blipFill rotWithShape="1">
          <a:blip r:embed="rId4"/>
          <a:srcRect r="28003"/>
          <a:stretch/>
        </p:blipFill>
        <p:spPr>
          <a:xfrm>
            <a:off x="7841673" y="896627"/>
            <a:ext cx="4231055" cy="3376068"/>
          </a:xfrm>
          <a:prstGeom prst="rect">
            <a:avLst/>
          </a:prstGeom>
        </p:spPr>
      </p:pic>
    </p:spTree>
    <p:extLst>
      <p:ext uri="{BB962C8B-B14F-4D97-AF65-F5344CB8AC3E}">
        <p14:creationId xmlns:p14="http://schemas.microsoft.com/office/powerpoint/2010/main" val="2911607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8B676B-AC4A-4BF1-BB74-BD1E1D79C712}"/>
              </a:ext>
            </a:extLst>
          </p:cNvPr>
          <p:cNvSpPr txBox="1"/>
          <p:nvPr/>
        </p:nvSpPr>
        <p:spPr>
          <a:xfrm>
            <a:off x="0" y="0"/>
            <a:ext cx="11505877" cy="523220"/>
          </a:xfrm>
          <a:prstGeom prst="rect">
            <a:avLst/>
          </a:prstGeom>
          <a:noFill/>
        </p:spPr>
        <p:txBody>
          <a:bodyPr wrap="square" rtlCol="0">
            <a:spAutoFit/>
          </a:bodyPr>
          <a:lstStyle/>
          <a:p>
            <a:pPr algn="ctr"/>
            <a:r>
              <a:rPr lang="en-CA" sz="2800" b="1" dirty="0"/>
              <a:t>Development Plan</a:t>
            </a:r>
          </a:p>
        </p:txBody>
      </p:sp>
      <p:sp>
        <p:nvSpPr>
          <p:cNvPr id="3" name="TextBox 2"/>
          <p:cNvSpPr txBox="1"/>
          <p:nvPr/>
        </p:nvSpPr>
        <p:spPr>
          <a:xfrm>
            <a:off x="130926" y="771621"/>
            <a:ext cx="7299055" cy="2769989"/>
          </a:xfrm>
          <a:prstGeom prst="rect">
            <a:avLst/>
          </a:prstGeom>
          <a:noFill/>
        </p:spPr>
        <p:txBody>
          <a:bodyPr wrap="square" rtlCol="0">
            <a:spAutoFit/>
          </a:bodyPr>
          <a:lstStyle/>
          <a:p>
            <a:pPr marL="285750" indent="-285750">
              <a:spcAft>
                <a:spcPts val="600"/>
              </a:spcAft>
              <a:buFontTx/>
              <a:buChar char="-"/>
            </a:pPr>
            <a:r>
              <a:rPr lang="en-ZA" dirty="0">
                <a:sym typeface="Wingdings" panose="05000000000000000000" pitchFamily="2" charset="2"/>
              </a:rPr>
              <a:t>Optimization of flotation (finer particle size for higher recoveries, reagent consumption, generic reagents) (SGS)</a:t>
            </a:r>
          </a:p>
          <a:p>
            <a:pPr marL="285750" indent="-285750">
              <a:spcAft>
                <a:spcPts val="600"/>
              </a:spcAft>
              <a:buFontTx/>
              <a:buChar char="-"/>
            </a:pPr>
            <a:r>
              <a:rPr lang="en-ZA" dirty="0">
                <a:sym typeface="Wingdings" panose="05000000000000000000" pitchFamily="2" charset="2"/>
              </a:rPr>
              <a:t>Tests of XRT sorting to upgrade low grade/stockpile material (TOMRA)</a:t>
            </a:r>
          </a:p>
          <a:p>
            <a:pPr marL="285750" indent="-285750">
              <a:spcAft>
                <a:spcPts val="600"/>
              </a:spcAft>
              <a:buFontTx/>
              <a:buChar char="-"/>
            </a:pPr>
            <a:r>
              <a:rPr lang="en-ZA" b="1" dirty="0">
                <a:sym typeface="Wingdings" panose="05000000000000000000" pitchFamily="2" charset="2"/>
              </a:rPr>
              <a:t>Locked cycle processing tests on bulk sample </a:t>
            </a:r>
            <a:r>
              <a:rPr lang="en-ZA" dirty="0">
                <a:sym typeface="Wingdings" panose="05000000000000000000" pitchFamily="2" charset="2"/>
              </a:rPr>
              <a:t>(Anzaplan or SGS)</a:t>
            </a:r>
          </a:p>
          <a:p>
            <a:pPr marL="285750" indent="-285750">
              <a:spcAft>
                <a:spcPts val="600"/>
              </a:spcAft>
              <a:buFontTx/>
              <a:buChar char="-"/>
            </a:pPr>
            <a:r>
              <a:rPr lang="en-ZA" b="1" dirty="0">
                <a:sym typeface="Wingdings" panose="05000000000000000000" pitchFamily="2" charset="2"/>
              </a:rPr>
              <a:t>Infill drilling </a:t>
            </a:r>
            <a:r>
              <a:rPr lang="en-ZA" dirty="0">
                <a:sym typeface="Wingdings" panose="05000000000000000000" pitchFamily="2" charset="2"/>
              </a:rPr>
              <a:t>for required upgrade in Resource Categories (GEX/MSA)</a:t>
            </a:r>
          </a:p>
          <a:p>
            <a:pPr marL="285750" indent="-285750">
              <a:spcAft>
                <a:spcPts val="600"/>
              </a:spcAft>
              <a:buFontTx/>
              <a:buChar char="-"/>
            </a:pPr>
            <a:r>
              <a:rPr lang="en-ZA" dirty="0">
                <a:sym typeface="Wingdings" panose="05000000000000000000" pitchFamily="2" charset="2"/>
              </a:rPr>
              <a:t>Update </a:t>
            </a:r>
            <a:r>
              <a:rPr lang="en-ZA" b="1" dirty="0">
                <a:sym typeface="Wingdings" panose="05000000000000000000" pitchFamily="2" charset="2"/>
              </a:rPr>
              <a:t>EIA </a:t>
            </a:r>
            <a:r>
              <a:rPr lang="en-ZA" dirty="0">
                <a:sym typeface="Wingdings" panose="05000000000000000000" pitchFamily="2" charset="2"/>
              </a:rPr>
              <a:t>based on 1 year monitoring data and PEA “2B-4” (SLR)</a:t>
            </a:r>
          </a:p>
          <a:p>
            <a:pPr marL="285750" indent="-285750">
              <a:spcAft>
                <a:spcPts val="600"/>
              </a:spcAft>
              <a:buFontTx/>
              <a:buChar char="-"/>
            </a:pPr>
            <a:endParaRPr lang="en-ZA" dirty="0">
              <a:sym typeface="Wingdings" panose="05000000000000000000" pitchFamily="2" charset="2"/>
            </a:endParaRPr>
          </a:p>
          <a:p>
            <a:pPr marL="285750" indent="-285750">
              <a:spcAft>
                <a:spcPts val="600"/>
              </a:spcAft>
              <a:buFontTx/>
              <a:buChar char="-"/>
            </a:pPr>
            <a:endParaRPr lang="en-ZA" dirty="0">
              <a:sym typeface="Wingdings" panose="05000000000000000000" pitchFamily="2" charset="2"/>
            </a:endParaRPr>
          </a:p>
        </p:txBody>
      </p:sp>
      <p:sp>
        <p:nvSpPr>
          <p:cNvPr id="6" name="Arrow: Right 5">
            <a:extLst>
              <a:ext uri="{FF2B5EF4-FFF2-40B4-BE49-F238E27FC236}">
                <a16:creationId xmlns:a16="http://schemas.microsoft.com/office/drawing/2014/main" id="{80D9EFF1-C46D-D9A1-D911-50788C20548A}"/>
              </a:ext>
            </a:extLst>
          </p:cNvPr>
          <p:cNvSpPr/>
          <p:nvPr/>
        </p:nvSpPr>
        <p:spPr>
          <a:xfrm>
            <a:off x="574857" y="4334770"/>
            <a:ext cx="11617143" cy="782441"/>
          </a:xfrm>
          <a:prstGeom prst="rightArrow">
            <a:avLst/>
          </a:prstGeom>
          <a:gradFill flip="none" rotWithShape="1">
            <a:gsLst>
              <a:gs pos="0">
                <a:srgbClr val="25DB43"/>
              </a:gs>
              <a:gs pos="78000">
                <a:schemeClr val="accent1">
                  <a:lumMod val="45000"/>
                  <a:lumOff val="55000"/>
                </a:schemeClr>
              </a:gs>
              <a:gs pos="67000">
                <a:schemeClr val="accent1">
                  <a:lumMod val="45000"/>
                  <a:lumOff val="55000"/>
                </a:schemeClr>
              </a:gs>
              <a:gs pos="94000">
                <a:schemeClr val="accent1">
                  <a:lumMod val="30000"/>
                  <a:lumOff val="70000"/>
                </a:schemeClr>
              </a:gs>
            </a:gsLst>
            <a:lin ang="10800000" scaled="1"/>
            <a:tileRect/>
          </a:gradFill>
          <a:ln>
            <a:solidFill>
              <a:schemeClr val="tx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Flowchart: Merge 6">
            <a:extLst>
              <a:ext uri="{FF2B5EF4-FFF2-40B4-BE49-F238E27FC236}">
                <a16:creationId xmlns:a16="http://schemas.microsoft.com/office/drawing/2014/main" id="{CD3BC12C-1E79-5F1F-8805-E5058FBD0D0A}"/>
              </a:ext>
            </a:extLst>
          </p:cNvPr>
          <p:cNvSpPr/>
          <p:nvPr/>
        </p:nvSpPr>
        <p:spPr>
          <a:xfrm>
            <a:off x="941311" y="4325401"/>
            <a:ext cx="239843" cy="187109"/>
          </a:xfrm>
          <a:prstGeom prst="flowChartMerg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sp>
        <p:nvSpPr>
          <p:cNvPr id="8" name="TextBox 7">
            <a:extLst>
              <a:ext uri="{FF2B5EF4-FFF2-40B4-BE49-F238E27FC236}">
                <a16:creationId xmlns:a16="http://schemas.microsoft.com/office/drawing/2014/main" id="{985ED10B-5FF6-E074-C730-6272CD62EE5B}"/>
              </a:ext>
            </a:extLst>
          </p:cNvPr>
          <p:cNvSpPr txBox="1"/>
          <p:nvPr/>
        </p:nvSpPr>
        <p:spPr>
          <a:xfrm>
            <a:off x="574857" y="4548900"/>
            <a:ext cx="652743" cy="369332"/>
          </a:xfrm>
          <a:prstGeom prst="rect">
            <a:avLst/>
          </a:prstGeom>
          <a:noFill/>
        </p:spPr>
        <p:txBody>
          <a:bodyPr wrap="none" rtlCol="0">
            <a:spAutoFit/>
          </a:bodyPr>
          <a:lstStyle/>
          <a:p>
            <a:r>
              <a:rPr lang="de-DE" dirty="0"/>
              <a:t>2020</a:t>
            </a:r>
            <a:endParaRPr lang="en-ZA" dirty="0"/>
          </a:p>
        </p:txBody>
      </p:sp>
      <p:sp>
        <p:nvSpPr>
          <p:cNvPr id="9" name="TextBox 8">
            <a:extLst>
              <a:ext uri="{FF2B5EF4-FFF2-40B4-BE49-F238E27FC236}">
                <a16:creationId xmlns:a16="http://schemas.microsoft.com/office/drawing/2014/main" id="{B80E13E5-7FA5-D84F-9511-2FCD10B9D1F4}"/>
              </a:ext>
            </a:extLst>
          </p:cNvPr>
          <p:cNvSpPr txBox="1"/>
          <p:nvPr/>
        </p:nvSpPr>
        <p:spPr>
          <a:xfrm>
            <a:off x="399512" y="3689407"/>
            <a:ext cx="1494433" cy="646331"/>
          </a:xfrm>
          <a:prstGeom prst="rect">
            <a:avLst/>
          </a:prstGeom>
          <a:noFill/>
        </p:spPr>
        <p:txBody>
          <a:bodyPr wrap="square" rtlCol="0">
            <a:spAutoFit/>
          </a:bodyPr>
          <a:lstStyle/>
          <a:p>
            <a:pPr algn="ctr"/>
            <a:r>
              <a:rPr lang="de-DE" dirty="0"/>
              <a:t>JV agreement with JOGMEC</a:t>
            </a:r>
            <a:endParaRPr lang="en-ZA" dirty="0"/>
          </a:p>
        </p:txBody>
      </p:sp>
      <p:sp>
        <p:nvSpPr>
          <p:cNvPr id="10" name="Flowchart: Merge 9">
            <a:extLst>
              <a:ext uri="{FF2B5EF4-FFF2-40B4-BE49-F238E27FC236}">
                <a16:creationId xmlns:a16="http://schemas.microsoft.com/office/drawing/2014/main" id="{5790A15B-43FB-19D0-500C-CD569D1A3729}"/>
              </a:ext>
            </a:extLst>
          </p:cNvPr>
          <p:cNvSpPr/>
          <p:nvPr/>
        </p:nvSpPr>
        <p:spPr>
          <a:xfrm>
            <a:off x="2709575" y="4325968"/>
            <a:ext cx="239843" cy="187109"/>
          </a:xfrm>
          <a:prstGeom prst="flowChartMerg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87653019-91E7-1242-EAE4-03D255EB8417}"/>
              </a:ext>
            </a:extLst>
          </p:cNvPr>
          <p:cNvSpPr txBox="1"/>
          <p:nvPr/>
        </p:nvSpPr>
        <p:spPr>
          <a:xfrm>
            <a:off x="3823736" y="4557076"/>
            <a:ext cx="652743" cy="369332"/>
          </a:xfrm>
          <a:prstGeom prst="rect">
            <a:avLst/>
          </a:prstGeom>
          <a:noFill/>
        </p:spPr>
        <p:txBody>
          <a:bodyPr wrap="none" rtlCol="0">
            <a:spAutoFit/>
          </a:bodyPr>
          <a:lstStyle/>
          <a:p>
            <a:r>
              <a:rPr lang="de-DE" dirty="0"/>
              <a:t>2022</a:t>
            </a:r>
            <a:endParaRPr lang="en-ZA" dirty="0"/>
          </a:p>
        </p:txBody>
      </p:sp>
      <p:sp>
        <p:nvSpPr>
          <p:cNvPr id="12" name="TextBox 11">
            <a:extLst>
              <a:ext uri="{FF2B5EF4-FFF2-40B4-BE49-F238E27FC236}">
                <a16:creationId xmlns:a16="http://schemas.microsoft.com/office/drawing/2014/main" id="{44BCB425-F69A-3B62-074A-58E3208D1497}"/>
              </a:ext>
            </a:extLst>
          </p:cNvPr>
          <p:cNvSpPr txBox="1"/>
          <p:nvPr/>
        </p:nvSpPr>
        <p:spPr>
          <a:xfrm>
            <a:off x="2237065" y="3402211"/>
            <a:ext cx="1270995" cy="923330"/>
          </a:xfrm>
          <a:prstGeom prst="rect">
            <a:avLst/>
          </a:prstGeom>
          <a:noFill/>
        </p:spPr>
        <p:txBody>
          <a:bodyPr wrap="square" rtlCol="0">
            <a:spAutoFit/>
          </a:bodyPr>
          <a:lstStyle/>
          <a:p>
            <a:pPr algn="ctr"/>
            <a:r>
              <a:rPr lang="de-DE" dirty="0"/>
              <a:t>Mineral Resource Statement</a:t>
            </a:r>
            <a:endParaRPr lang="en-ZA" dirty="0"/>
          </a:p>
        </p:txBody>
      </p:sp>
      <p:sp>
        <p:nvSpPr>
          <p:cNvPr id="13" name="TextBox 12">
            <a:extLst>
              <a:ext uri="{FF2B5EF4-FFF2-40B4-BE49-F238E27FC236}">
                <a16:creationId xmlns:a16="http://schemas.microsoft.com/office/drawing/2014/main" id="{B8AC780A-CC88-F8E7-4916-36634A8FCD4D}"/>
              </a:ext>
            </a:extLst>
          </p:cNvPr>
          <p:cNvSpPr txBox="1"/>
          <p:nvPr/>
        </p:nvSpPr>
        <p:spPr>
          <a:xfrm>
            <a:off x="2154860" y="4557076"/>
            <a:ext cx="652743" cy="369332"/>
          </a:xfrm>
          <a:prstGeom prst="rect">
            <a:avLst/>
          </a:prstGeom>
          <a:noFill/>
        </p:spPr>
        <p:txBody>
          <a:bodyPr wrap="none" rtlCol="0">
            <a:spAutoFit/>
          </a:bodyPr>
          <a:lstStyle/>
          <a:p>
            <a:r>
              <a:rPr lang="de-DE" dirty="0"/>
              <a:t>2021</a:t>
            </a:r>
            <a:endParaRPr lang="en-ZA" dirty="0"/>
          </a:p>
        </p:txBody>
      </p:sp>
      <p:sp>
        <p:nvSpPr>
          <p:cNvPr id="14" name="TextBox 13">
            <a:extLst>
              <a:ext uri="{FF2B5EF4-FFF2-40B4-BE49-F238E27FC236}">
                <a16:creationId xmlns:a16="http://schemas.microsoft.com/office/drawing/2014/main" id="{3E23FC0E-8642-5487-D832-52C96982E6C5}"/>
              </a:ext>
            </a:extLst>
          </p:cNvPr>
          <p:cNvSpPr txBox="1"/>
          <p:nvPr/>
        </p:nvSpPr>
        <p:spPr>
          <a:xfrm>
            <a:off x="7317750" y="4553955"/>
            <a:ext cx="652743" cy="369332"/>
          </a:xfrm>
          <a:prstGeom prst="rect">
            <a:avLst/>
          </a:prstGeom>
          <a:noFill/>
        </p:spPr>
        <p:txBody>
          <a:bodyPr wrap="none" rtlCol="0">
            <a:spAutoFit/>
          </a:bodyPr>
          <a:lstStyle/>
          <a:p>
            <a:r>
              <a:rPr lang="de-DE" dirty="0"/>
              <a:t>2024</a:t>
            </a:r>
            <a:endParaRPr lang="en-ZA" dirty="0"/>
          </a:p>
        </p:txBody>
      </p:sp>
      <p:sp>
        <p:nvSpPr>
          <p:cNvPr id="15" name="TextBox 14">
            <a:extLst>
              <a:ext uri="{FF2B5EF4-FFF2-40B4-BE49-F238E27FC236}">
                <a16:creationId xmlns:a16="http://schemas.microsoft.com/office/drawing/2014/main" id="{4D4963BF-4D9E-5649-6096-C1348A31DEDC}"/>
              </a:ext>
            </a:extLst>
          </p:cNvPr>
          <p:cNvSpPr txBox="1"/>
          <p:nvPr/>
        </p:nvSpPr>
        <p:spPr>
          <a:xfrm>
            <a:off x="5470976" y="4563194"/>
            <a:ext cx="652743" cy="369332"/>
          </a:xfrm>
          <a:prstGeom prst="rect">
            <a:avLst/>
          </a:prstGeom>
          <a:noFill/>
        </p:spPr>
        <p:txBody>
          <a:bodyPr wrap="none" rtlCol="0">
            <a:spAutoFit/>
          </a:bodyPr>
          <a:lstStyle/>
          <a:p>
            <a:r>
              <a:rPr lang="de-DE" dirty="0"/>
              <a:t>2023</a:t>
            </a:r>
            <a:endParaRPr lang="en-ZA" dirty="0"/>
          </a:p>
        </p:txBody>
      </p:sp>
      <p:sp>
        <p:nvSpPr>
          <p:cNvPr id="16" name="TextBox 15">
            <a:extLst>
              <a:ext uri="{FF2B5EF4-FFF2-40B4-BE49-F238E27FC236}">
                <a16:creationId xmlns:a16="http://schemas.microsoft.com/office/drawing/2014/main" id="{960136D1-04B5-0169-11D5-E25740E6BD64}"/>
              </a:ext>
            </a:extLst>
          </p:cNvPr>
          <p:cNvSpPr txBox="1"/>
          <p:nvPr/>
        </p:nvSpPr>
        <p:spPr>
          <a:xfrm>
            <a:off x="10666786" y="4557076"/>
            <a:ext cx="652743" cy="369332"/>
          </a:xfrm>
          <a:prstGeom prst="rect">
            <a:avLst/>
          </a:prstGeom>
          <a:noFill/>
        </p:spPr>
        <p:txBody>
          <a:bodyPr wrap="none" rtlCol="0">
            <a:spAutoFit/>
          </a:bodyPr>
          <a:lstStyle/>
          <a:p>
            <a:r>
              <a:rPr lang="de-DE" dirty="0"/>
              <a:t>2026</a:t>
            </a:r>
            <a:endParaRPr lang="en-ZA" dirty="0"/>
          </a:p>
        </p:txBody>
      </p:sp>
      <p:sp>
        <p:nvSpPr>
          <p:cNvPr id="17" name="TextBox 16">
            <a:extLst>
              <a:ext uri="{FF2B5EF4-FFF2-40B4-BE49-F238E27FC236}">
                <a16:creationId xmlns:a16="http://schemas.microsoft.com/office/drawing/2014/main" id="{8889D973-F32A-444D-F767-DDDF422A931C}"/>
              </a:ext>
            </a:extLst>
          </p:cNvPr>
          <p:cNvSpPr txBox="1"/>
          <p:nvPr/>
        </p:nvSpPr>
        <p:spPr>
          <a:xfrm>
            <a:off x="9099900" y="4562456"/>
            <a:ext cx="652743" cy="369332"/>
          </a:xfrm>
          <a:prstGeom prst="rect">
            <a:avLst/>
          </a:prstGeom>
          <a:noFill/>
        </p:spPr>
        <p:txBody>
          <a:bodyPr wrap="none" rtlCol="0">
            <a:spAutoFit/>
          </a:bodyPr>
          <a:lstStyle/>
          <a:p>
            <a:r>
              <a:rPr lang="de-DE" dirty="0"/>
              <a:t>2025</a:t>
            </a:r>
            <a:endParaRPr lang="en-ZA" dirty="0"/>
          </a:p>
        </p:txBody>
      </p:sp>
      <p:sp>
        <p:nvSpPr>
          <p:cNvPr id="18" name="Flowchart: Merge 17">
            <a:extLst>
              <a:ext uri="{FF2B5EF4-FFF2-40B4-BE49-F238E27FC236}">
                <a16:creationId xmlns:a16="http://schemas.microsoft.com/office/drawing/2014/main" id="{64D4FC7F-F9D9-A070-7397-97372DD5DF3C}"/>
              </a:ext>
            </a:extLst>
          </p:cNvPr>
          <p:cNvSpPr/>
          <p:nvPr/>
        </p:nvSpPr>
        <p:spPr>
          <a:xfrm>
            <a:off x="5020355" y="4344744"/>
            <a:ext cx="239843" cy="187109"/>
          </a:xfrm>
          <a:prstGeom prst="flowChartMerg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sp>
        <p:nvSpPr>
          <p:cNvPr id="19" name="TextBox 18">
            <a:extLst>
              <a:ext uri="{FF2B5EF4-FFF2-40B4-BE49-F238E27FC236}">
                <a16:creationId xmlns:a16="http://schemas.microsoft.com/office/drawing/2014/main" id="{AB82FB8F-1DC6-9B7D-09ED-2FD0CAD60271}"/>
              </a:ext>
            </a:extLst>
          </p:cNvPr>
          <p:cNvSpPr txBox="1"/>
          <p:nvPr/>
        </p:nvSpPr>
        <p:spPr>
          <a:xfrm>
            <a:off x="4143719" y="3442943"/>
            <a:ext cx="1919982" cy="923330"/>
          </a:xfrm>
          <a:prstGeom prst="rect">
            <a:avLst/>
          </a:prstGeom>
          <a:noFill/>
        </p:spPr>
        <p:txBody>
          <a:bodyPr wrap="square" rtlCol="0">
            <a:spAutoFit/>
          </a:bodyPr>
          <a:lstStyle/>
          <a:p>
            <a:pPr algn="ctr"/>
            <a:r>
              <a:rPr lang="de-DE" dirty="0"/>
              <a:t>PEA „Lofdal 2B-4“</a:t>
            </a:r>
          </a:p>
          <a:p>
            <a:pPr algn="ctr"/>
            <a:r>
              <a:rPr lang="de-DE" dirty="0"/>
              <a:t>for 2.1 Mt/a over </a:t>
            </a:r>
          </a:p>
          <a:p>
            <a:pPr algn="ctr"/>
            <a:r>
              <a:rPr lang="de-DE" dirty="0"/>
              <a:t>16 years</a:t>
            </a:r>
            <a:endParaRPr lang="en-ZA" dirty="0"/>
          </a:p>
        </p:txBody>
      </p:sp>
      <p:sp>
        <p:nvSpPr>
          <p:cNvPr id="20" name="Flowchart: Merge 19">
            <a:extLst>
              <a:ext uri="{FF2B5EF4-FFF2-40B4-BE49-F238E27FC236}">
                <a16:creationId xmlns:a16="http://schemas.microsoft.com/office/drawing/2014/main" id="{8F503A60-7FB0-0F78-C3BE-4283BAC43959}"/>
              </a:ext>
            </a:extLst>
          </p:cNvPr>
          <p:cNvSpPr/>
          <p:nvPr/>
        </p:nvSpPr>
        <p:spPr>
          <a:xfrm>
            <a:off x="10362900" y="4325401"/>
            <a:ext cx="239843" cy="187109"/>
          </a:xfrm>
          <a:prstGeom prst="flowChartMerg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sp>
        <p:nvSpPr>
          <p:cNvPr id="21" name="TextBox 20">
            <a:extLst>
              <a:ext uri="{FF2B5EF4-FFF2-40B4-BE49-F238E27FC236}">
                <a16:creationId xmlns:a16="http://schemas.microsoft.com/office/drawing/2014/main" id="{BC6D8C9D-4B7E-9535-FC06-845790360CD4}"/>
              </a:ext>
            </a:extLst>
          </p:cNvPr>
          <p:cNvSpPr txBox="1"/>
          <p:nvPr/>
        </p:nvSpPr>
        <p:spPr>
          <a:xfrm>
            <a:off x="9647929" y="3634439"/>
            <a:ext cx="1428489" cy="646331"/>
          </a:xfrm>
          <a:prstGeom prst="rect">
            <a:avLst/>
          </a:prstGeom>
          <a:noFill/>
        </p:spPr>
        <p:txBody>
          <a:bodyPr wrap="square" rtlCol="0">
            <a:spAutoFit/>
          </a:bodyPr>
          <a:lstStyle/>
          <a:p>
            <a:pPr algn="ctr"/>
            <a:r>
              <a:rPr lang="de-DE" i="1" dirty="0"/>
              <a:t>Completion PFS</a:t>
            </a:r>
          </a:p>
        </p:txBody>
      </p:sp>
      <p:sp>
        <p:nvSpPr>
          <p:cNvPr id="22" name="Flowchart: Merge 21">
            <a:extLst>
              <a:ext uri="{FF2B5EF4-FFF2-40B4-BE49-F238E27FC236}">
                <a16:creationId xmlns:a16="http://schemas.microsoft.com/office/drawing/2014/main" id="{411060CE-9404-4649-8A73-DA5C5A003B94}"/>
              </a:ext>
            </a:extLst>
          </p:cNvPr>
          <p:cNvSpPr/>
          <p:nvPr/>
        </p:nvSpPr>
        <p:spPr>
          <a:xfrm>
            <a:off x="11405962" y="4293469"/>
            <a:ext cx="239843" cy="187109"/>
          </a:xfrm>
          <a:prstGeom prst="flowChartMerg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sp>
        <p:nvSpPr>
          <p:cNvPr id="23" name="TextBox 22">
            <a:extLst>
              <a:ext uri="{FF2B5EF4-FFF2-40B4-BE49-F238E27FC236}">
                <a16:creationId xmlns:a16="http://schemas.microsoft.com/office/drawing/2014/main" id="{72A665B9-9DC5-F998-5E24-3AC27F5298A2}"/>
              </a:ext>
            </a:extLst>
          </p:cNvPr>
          <p:cNvSpPr txBox="1"/>
          <p:nvPr/>
        </p:nvSpPr>
        <p:spPr>
          <a:xfrm>
            <a:off x="10865865" y="3634439"/>
            <a:ext cx="1280023" cy="646331"/>
          </a:xfrm>
          <a:prstGeom prst="rect">
            <a:avLst/>
          </a:prstGeom>
          <a:noFill/>
        </p:spPr>
        <p:txBody>
          <a:bodyPr wrap="square" rtlCol="0">
            <a:spAutoFit/>
          </a:bodyPr>
          <a:lstStyle/>
          <a:p>
            <a:pPr algn="ctr"/>
            <a:r>
              <a:rPr lang="de-DE" i="1" dirty="0"/>
              <a:t>Completion </a:t>
            </a:r>
          </a:p>
          <a:p>
            <a:pPr algn="ctr"/>
            <a:r>
              <a:rPr lang="de-DE" i="1" dirty="0"/>
              <a:t>DFS</a:t>
            </a:r>
          </a:p>
        </p:txBody>
      </p:sp>
      <p:sp>
        <p:nvSpPr>
          <p:cNvPr id="29" name="TextBox 28">
            <a:extLst>
              <a:ext uri="{FF2B5EF4-FFF2-40B4-BE49-F238E27FC236}">
                <a16:creationId xmlns:a16="http://schemas.microsoft.com/office/drawing/2014/main" id="{3A2C30E1-E15F-F329-209E-673475B0D644}"/>
              </a:ext>
            </a:extLst>
          </p:cNvPr>
          <p:cNvSpPr txBox="1"/>
          <p:nvPr/>
        </p:nvSpPr>
        <p:spPr>
          <a:xfrm>
            <a:off x="2289582" y="5161842"/>
            <a:ext cx="2468861" cy="646331"/>
          </a:xfrm>
          <a:prstGeom prst="rect">
            <a:avLst/>
          </a:prstGeom>
          <a:noFill/>
        </p:spPr>
        <p:txBody>
          <a:bodyPr wrap="square" rtlCol="0">
            <a:spAutoFit/>
          </a:bodyPr>
          <a:lstStyle/>
          <a:p>
            <a:pPr algn="ctr"/>
            <a:r>
              <a:rPr lang="de-DE" dirty="0"/>
              <a:t>Grant of Mining License</a:t>
            </a:r>
          </a:p>
          <a:p>
            <a:pPr algn="ctr"/>
            <a:r>
              <a:rPr lang="de-DE" dirty="0"/>
              <a:t>ML 200 for 25 years </a:t>
            </a:r>
            <a:endParaRPr lang="en-ZA" dirty="0"/>
          </a:p>
        </p:txBody>
      </p:sp>
      <p:sp>
        <p:nvSpPr>
          <p:cNvPr id="31" name="TextBox 30">
            <a:extLst>
              <a:ext uri="{FF2B5EF4-FFF2-40B4-BE49-F238E27FC236}">
                <a16:creationId xmlns:a16="http://schemas.microsoft.com/office/drawing/2014/main" id="{834892D9-9786-93EE-F0C7-EE3ED4FFBD70}"/>
              </a:ext>
            </a:extLst>
          </p:cNvPr>
          <p:cNvSpPr txBox="1"/>
          <p:nvPr/>
        </p:nvSpPr>
        <p:spPr>
          <a:xfrm rot="3376594">
            <a:off x="5380055" y="5729738"/>
            <a:ext cx="2263048" cy="369332"/>
          </a:xfrm>
          <a:prstGeom prst="rect">
            <a:avLst/>
          </a:prstGeom>
          <a:noFill/>
        </p:spPr>
        <p:txBody>
          <a:bodyPr wrap="square" rtlCol="0">
            <a:spAutoFit/>
          </a:bodyPr>
          <a:lstStyle/>
          <a:p>
            <a:r>
              <a:rPr lang="de-DE" i="1" dirty="0"/>
              <a:t>Drilling 8,000 m RC</a:t>
            </a:r>
            <a:endParaRPr lang="en-ZA" i="1" dirty="0"/>
          </a:p>
        </p:txBody>
      </p:sp>
      <p:sp>
        <p:nvSpPr>
          <p:cNvPr id="32" name="TextBox 31">
            <a:extLst>
              <a:ext uri="{FF2B5EF4-FFF2-40B4-BE49-F238E27FC236}">
                <a16:creationId xmlns:a16="http://schemas.microsoft.com/office/drawing/2014/main" id="{17C055C4-A1C0-9184-90C2-2CD19AC3D5F8}"/>
              </a:ext>
            </a:extLst>
          </p:cNvPr>
          <p:cNvSpPr txBox="1"/>
          <p:nvPr/>
        </p:nvSpPr>
        <p:spPr>
          <a:xfrm rot="3376594">
            <a:off x="5680698" y="5845607"/>
            <a:ext cx="2533756" cy="369332"/>
          </a:xfrm>
          <a:prstGeom prst="rect">
            <a:avLst/>
          </a:prstGeom>
          <a:noFill/>
        </p:spPr>
        <p:txBody>
          <a:bodyPr wrap="square" rtlCol="0">
            <a:spAutoFit/>
          </a:bodyPr>
          <a:lstStyle/>
          <a:p>
            <a:r>
              <a:rPr lang="de-DE" i="1" dirty="0"/>
              <a:t>Optimization flotation </a:t>
            </a:r>
            <a:endParaRPr lang="en-ZA" i="1" dirty="0"/>
          </a:p>
        </p:txBody>
      </p:sp>
      <p:sp>
        <p:nvSpPr>
          <p:cNvPr id="33" name="TextBox 32">
            <a:extLst>
              <a:ext uri="{FF2B5EF4-FFF2-40B4-BE49-F238E27FC236}">
                <a16:creationId xmlns:a16="http://schemas.microsoft.com/office/drawing/2014/main" id="{238D6832-39E9-B156-078E-06F68B5FE6D9}"/>
              </a:ext>
            </a:extLst>
          </p:cNvPr>
          <p:cNvSpPr txBox="1"/>
          <p:nvPr/>
        </p:nvSpPr>
        <p:spPr>
          <a:xfrm rot="3376594">
            <a:off x="6306077" y="5737330"/>
            <a:ext cx="2263048" cy="369332"/>
          </a:xfrm>
          <a:prstGeom prst="rect">
            <a:avLst/>
          </a:prstGeom>
          <a:noFill/>
        </p:spPr>
        <p:txBody>
          <a:bodyPr wrap="square" rtlCol="0">
            <a:spAutoFit/>
          </a:bodyPr>
          <a:lstStyle/>
          <a:p>
            <a:r>
              <a:rPr lang="de-DE" i="1" dirty="0"/>
              <a:t>Flotation pilot test</a:t>
            </a:r>
            <a:endParaRPr lang="en-ZA" i="1" dirty="0"/>
          </a:p>
        </p:txBody>
      </p:sp>
      <p:sp>
        <p:nvSpPr>
          <p:cNvPr id="34" name="TextBox 33">
            <a:extLst>
              <a:ext uri="{FF2B5EF4-FFF2-40B4-BE49-F238E27FC236}">
                <a16:creationId xmlns:a16="http://schemas.microsoft.com/office/drawing/2014/main" id="{357D6DF5-12D4-04F5-5845-204F3E1998C9}"/>
              </a:ext>
            </a:extLst>
          </p:cNvPr>
          <p:cNvSpPr txBox="1"/>
          <p:nvPr/>
        </p:nvSpPr>
        <p:spPr>
          <a:xfrm rot="3376594">
            <a:off x="6035795" y="5744268"/>
            <a:ext cx="2263048" cy="369332"/>
          </a:xfrm>
          <a:prstGeom prst="rect">
            <a:avLst/>
          </a:prstGeom>
          <a:noFill/>
        </p:spPr>
        <p:txBody>
          <a:bodyPr wrap="square" rtlCol="0">
            <a:spAutoFit/>
          </a:bodyPr>
          <a:lstStyle/>
          <a:p>
            <a:r>
              <a:rPr lang="de-DE" i="1" dirty="0"/>
              <a:t>Variability testing</a:t>
            </a:r>
            <a:endParaRPr lang="en-ZA" i="1" dirty="0"/>
          </a:p>
        </p:txBody>
      </p:sp>
      <p:sp>
        <p:nvSpPr>
          <p:cNvPr id="35" name="TextBox 34">
            <a:extLst>
              <a:ext uri="{FF2B5EF4-FFF2-40B4-BE49-F238E27FC236}">
                <a16:creationId xmlns:a16="http://schemas.microsoft.com/office/drawing/2014/main" id="{1E40AE2C-3982-4730-82F5-F086E4C04307}"/>
              </a:ext>
            </a:extLst>
          </p:cNvPr>
          <p:cNvSpPr txBox="1"/>
          <p:nvPr/>
        </p:nvSpPr>
        <p:spPr>
          <a:xfrm rot="3376594">
            <a:off x="4937821" y="5629691"/>
            <a:ext cx="2263048" cy="369332"/>
          </a:xfrm>
          <a:prstGeom prst="rect">
            <a:avLst/>
          </a:prstGeom>
          <a:noFill/>
        </p:spPr>
        <p:txBody>
          <a:bodyPr wrap="square" rtlCol="0">
            <a:spAutoFit/>
          </a:bodyPr>
          <a:lstStyle/>
          <a:p>
            <a:pPr algn="ctr"/>
            <a:r>
              <a:rPr lang="de-DE" i="1" dirty="0"/>
              <a:t>Geotechnical drilling</a:t>
            </a:r>
            <a:endParaRPr lang="en-ZA" i="1" dirty="0"/>
          </a:p>
        </p:txBody>
      </p:sp>
      <p:sp>
        <p:nvSpPr>
          <p:cNvPr id="36" name="TextBox 35">
            <a:extLst>
              <a:ext uri="{FF2B5EF4-FFF2-40B4-BE49-F238E27FC236}">
                <a16:creationId xmlns:a16="http://schemas.microsoft.com/office/drawing/2014/main" id="{D25F994E-80DD-61FD-F19D-D7106E187F84}"/>
              </a:ext>
            </a:extLst>
          </p:cNvPr>
          <p:cNvSpPr txBox="1"/>
          <p:nvPr/>
        </p:nvSpPr>
        <p:spPr>
          <a:xfrm rot="3376594">
            <a:off x="6664300" y="5741408"/>
            <a:ext cx="2189300" cy="369332"/>
          </a:xfrm>
          <a:prstGeom prst="rect">
            <a:avLst/>
          </a:prstGeom>
          <a:noFill/>
        </p:spPr>
        <p:txBody>
          <a:bodyPr wrap="square" rtlCol="0">
            <a:spAutoFit/>
          </a:bodyPr>
          <a:lstStyle/>
          <a:p>
            <a:r>
              <a:rPr lang="de-DE" i="1" dirty="0"/>
              <a:t>Drilling 6,000 m DC</a:t>
            </a:r>
            <a:endParaRPr lang="en-ZA" i="1" dirty="0"/>
          </a:p>
        </p:txBody>
      </p:sp>
      <p:sp>
        <p:nvSpPr>
          <p:cNvPr id="37" name="TextBox 36">
            <a:extLst>
              <a:ext uri="{FF2B5EF4-FFF2-40B4-BE49-F238E27FC236}">
                <a16:creationId xmlns:a16="http://schemas.microsoft.com/office/drawing/2014/main" id="{2DE9694B-70DA-BB4F-BF32-5B86A71CB4EC}"/>
              </a:ext>
            </a:extLst>
          </p:cNvPr>
          <p:cNvSpPr txBox="1"/>
          <p:nvPr/>
        </p:nvSpPr>
        <p:spPr>
          <a:xfrm rot="3376594">
            <a:off x="7857470" y="5807215"/>
            <a:ext cx="2338685" cy="369332"/>
          </a:xfrm>
          <a:prstGeom prst="rect">
            <a:avLst/>
          </a:prstGeom>
          <a:noFill/>
        </p:spPr>
        <p:txBody>
          <a:bodyPr wrap="square" rtlCol="0">
            <a:spAutoFit/>
          </a:bodyPr>
          <a:lstStyle/>
          <a:p>
            <a:r>
              <a:rPr lang="de-DE" i="1" dirty="0"/>
              <a:t>Completion EIA „2B-4“</a:t>
            </a:r>
            <a:endParaRPr lang="en-ZA" i="1" dirty="0"/>
          </a:p>
        </p:txBody>
      </p:sp>
      <p:sp>
        <p:nvSpPr>
          <p:cNvPr id="38" name="TextBox 37">
            <a:extLst>
              <a:ext uri="{FF2B5EF4-FFF2-40B4-BE49-F238E27FC236}">
                <a16:creationId xmlns:a16="http://schemas.microsoft.com/office/drawing/2014/main" id="{687F9973-402C-A4EF-F821-8A9FF7E086A6}"/>
              </a:ext>
            </a:extLst>
          </p:cNvPr>
          <p:cNvSpPr txBox="1"/>
          <p:nvPr/>
        </p:nvSpPr>
        <p:spPr>
          <a:xfrm rot="3376594">
            <a:off x="7441661" y="5778710"/>
            <a:ext cx="2263048" cy="369332"/>
          </a:xfrm>
          <a:prstGeom prst="rect">
            <a:avLst/>
          </a:prstGeom>
          <a:noFill/>
        </p:spPr>
        <p:txBody>
          <a:bodyPr wrap="square" rtlCol="0">
            <a:spAutoFit/>
          </a:bodyPr>
          <a:lstStyle/>
          <a:p>
            <a:r>
              <a:rPr lang="de-DE" i="1" dirty="0"/>
              <a:t>Resource update</a:t>
            </a:r>
            <a:endParaRPr lang="en-ZA" i="1" dirty="0"/>
          </a:p>
        </p:txBody>
      </p:sp>
      <p:cxnSp>
        <p:nvCxnSpPr>
          <p:cNvPr id="40" name="Straight Connector 39">
            <a:extLst>
              <a:ext uri="{FF2B5EF4-FFF2-40B4-BE49-F238E27FC236}">
                <a16:creationId xmlns:a16="http://schemas.microsoft.com/office/drawing/2014/main" id="{EA010F8A-5220-3126-F553-3EED8ACD120A}"/>
              </a:ext>
            </a:extLst>
          </p:cNvPr>
          <p:cNvCxnSpPr>
            <a:cxnSpLocks/>
          </p:cNvCxnSpPr>
          <p:nvPr/>
        </p:nvCxnSpPr>
        <p:spPr>
          <a:xfrm>
            <a:off x="5478010" y="4902734"/>
            <a:ext cx="0" cy="146724"/>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421783C-0852-4200-E04C-2B5B4CAF95DE}"/>
              </a:ext>
            </a:extLst>
          </p:cNvPr>
          <p:cNvCxnSpPr>
            <a:cxnSpLocks/>
          </p:cNvCxnSpPr>
          <p:nvPr/>
        </p:nvCxnSpPr>
        <p:spPr>
          <a:xfrm>
            <a:off x="5880923" y="4913161"/>
            <a:ext cx="0" cy="146724"/>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43D359C-C26F-72E4-2CE0-74BBA9A9471D}"/>
              </a:ext>
            </a:extLst>
          </p:cNvPr>
          <p:cNvCxnSpPr>
            <a:cxnSpLocks/>
          </p:cNvCxnSpPr>
          <p:nvPr/>
        </p:nvCxnSpPr>
        <p:spPr>
          <a:xfrm>
            <a:off x="7487767" y="4917536"/>
            <a:ext cx="0" cy="146724"/>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B43B828-5F71-3DDA-C7AF-8CB2CC69552F}"/>
              </a:ext>
            </a:extLst>
          </p:cNvPr>
          <p:cNvCxnSpPr>
            <a:cxnSpLocks/>
          </p:cNvCxnSpPr>
          <p:nvPr/>
        </p:nvCxnSpPr>
        <p:spPr>
          <a:xfrm>
            <a:off x="6511579" y="4926408"/>
            <a:ext cx="0" cy="146724"/>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1D0A088-82C7-E1E8-B923-6DBFE34D9EDD}"/>
              </a:ext>
            </a:extLst>
          </p:cNvPr>
          <p:cNvCxnSpPr>
            <a:cxnSpLocks/>
          </p:cNvCxnSpPr>
          <p:nvPr/>
        </p:nvCxnSpPr>
        <p:spPr>
          <a:xfrm>
            <a:off x="7137870" y="4915091"/>
            <a:ext cx="0" cy="146724"/>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D0D5B9-FD58-C18A-8505-088F28D48AF8}"/>
              </a:ext>
            </a:extLst>
          </p:cNvPr>
          <p:cNvCxnSpPr>
            <a:cxnSpLocks/>
          </p:cNvCxnSpPr>
          <p:nvPr/>
        </p:nvCxnSpPr>
        <p:spPr>
          <a:xfrm>
            <a:off x="6232112" y="4926408"/>
            <a:ext cx="0" cy="146724"/>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BC22665-2EA3-C87E-C124-A4825C4CED20}"/>
              </a:ext>
            </a:extLst>
          </p:cNvPr>
          <p:cNvCxnSpPr>
            <a:cxnSpLocks/>
          </p:cNvCxnSpPr>
          <p:nvPr/>
        </p:nvCxnSpPr>
        <p:spPr>
          <a:xfrm>
            <a:off x="6795910" y="4917536"/>
            <a:ext cx="0" cy="146724"/>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2ED7CF9-4839-F6C8-5196-95899B6CCC79}"/>
              </a:ext>
            </a:extLst>
          </p:cNvPr>
          <p:cNvCxnSpPr>
            <a:cxnSpLocks/>
          </p:cNvCxnSpPr>
          <p:nvPr/>
        </p:nvCxnSpPr>
        <p:spPr>
          <a:xfrm>
            <a:off x="7953016" y="4935283"/>
            <a:ext cx="0" cy="146724"/>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6EB0181-27CB-6076-0B7B-EBD11E7011A4}"/>
              </a:ext>
            </a:extLst>
          </p:cNvPr>
          <p:cNvSpPr txBox="1"/>
          <p:nvPr/>
        </p:nvSpPr>
        <p:spPr>
          <a:xfrm>
            <a:off x="-51827" y="4971732"/>
            <a:ext cx="1428489" cy="1477328"/>
          </a:xfrm>
          <a:prstGeom prst="rect">
            <a:avLst/>
          </a:prstGeom>
          <a:noFill/>
        </p:spPr>
        <p:txBody>
          <a:bodyPr wrap="square" rtlCol="0">
            <a:spAutoFit/>
          </a:bodyPr>
          <a:lstStyle/>
          <a:p>
            <a:pPr algn="ctr"/>
            <a:r>
              <a:rPr lang="de-DE" dirty="0"/>
              <a:t>Pre-2020 Exploration by NRE/NMI</a:t>
            </a:r>
          </a:p>
          <a:p>
            <a:pPr algn="ctr"/>
            <a:r>
              <a:rPr lang="de-DE" dirty="0"/>
              <a:t>expenditure CAD$24M</a:t>
            </a:r>
            <a:endParaRPr lang="en-ZA" dirty="0"/>
          </a:p>
        </p:txBody>
      </p:sp>
      <p:sp>
        <p:nvSpPr>
          <p:cNvPr id="52" name="Flowchart: Merge 51">
            <a:extLst>
              <a:ext uri="{FF2B5EF4-FFF2-40B4-BE49-F238E27FC236}">
                <a16:creationId xmlns:a16="http://schemas.microsoft.com/office/drawing/2014/main" id="{E81C3C2F-BB95-1068-2954-334A68D94E15}"/>
              </a:ext>
            </a:extLst>
          </p:cNvPr>
          <p:cNvSpPr/>
          <p:nvPr/>
        </p:nvSpPr>
        <p:spPr>
          <a:xfrm rot="5400000">
            <a:off x="243198" y="4589011"/>
            <a:ext cx="387878" cy="273566"/>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a:extLst>
              <a:ext uri="{FF2B5EF4-FFF2-40B4-BE49-F238E27FC236}">
                <a16:creationId xmlns:a16="http://schemas.microsoft.com/office/drawing/2014/main" id="{6330FE80-140F-2488-FD0E-4F0BE42B99E2}"/>
              </a:ext>
            </a:extLst>
          </p:cNvPr>
          <p:cNvPicPr/>
          <p:nvPr/>
        </p:nvPicPr>
        <p:blipFill rotWithShape="1">
          <a:blip r:embed="rId3" cstate="screen">
            <a:extLst>
              <a:ext uri="{28A0092B-C50C-407E-A947-70E740481C1C}">
                <a14:useLocalDpi xmlns:a14="http://schemas.microsoft.com/office/drawing/2010/main" val="0"/>
              </a:ext>
            </a:extLst>
          </a:blip>
          <a:srcRect/>
          <a:stretch/>
        </p:blipFill>
        <p:spPr>
          <a:xfrm>
            <a:off x="7566760" y="919539"/>
            <a:ext cx="4332353" cy="2139627"/>
          </a:xfrm>
          <a:prstGeom prst="rect">
            <a:avLst/>
          </a:prstGeom>
        </p:spPr>
      </p:pic>
      <p:sp>
        <p:nvSpPr>
          <p:cNvPr id="5" name="TextBox 4">
            <a:extLst>
              <a:ext uri="{FF2B5EF4-FFF2-40B4-BE49-F238E27FC236}">
                <a16:creationId xmlns:a16="http://schemas.microsoft.com/office/drawing/2014/main" id="{871A1E96-C30C-FD1D-9752-D31FFD3D3667}"/>
              </a:ext>
            </a:extLst>
          </p:cNvPr>
          <p:cNvSpPr txBox="1"/>
          <p:nvPr/>
        </p:nvSpPr>
        <p:spPr>
          <a:xfrm>
            <a:off x="7873374" y="2696772"/>
            <a:ext cx="2899448" cy="369332"/>
          </a:xfrm>
          <a:prstGeom prst="rect">
            <a:avLst/>
          </a:prstGeom>
          <a:noFill/>
        </p:spPr>
        <p:txBody>
          <a:bodyPr wrap="none" rtlCol="0">
            <a:spAutoFit/>
          </a:bodyPr>
          <a:lstStyle/>
          <a:p>
            <a:r>
              <a:rPr lang="de-DE" dirty="0">
                <a:solidFill>
                  <a:schemeClr val="bg1"/>
                </a:solidFill>
              </a:rPr>
              <a:t>Blast for starter pit at Area 4</a:t>
            </a:r>
            <a:endParaRPr lang="en-ZA" dirty="0">
              <a:solidFill>
                <a:schemeClr val="bg1"/>
              </a:solidFill>
            </a:endParaRPr>
          </a:p>
        </p:txBody>
      </p:sp>
      <p:cxnSp>
        <p:nvCxnSpPr>
          <p:cNvPr id="39" name="Connector: Elbow 38">
            <a:extLst>
              <a:ext uri="{FF2B5EF4-FFF2-40B4-BE49-F238E27FC236}">
                <a16:creationId xmlns:a16="http://schemas.microsoft.com/office/drawing/2014/main" id="{946FE24F-4118-A11F-13C4-7C64E96350C2}"/>
              </a:ext>
            </a:extLst>
          </p:cNvPr>
          <p:cNvCxnSpPr>
            <a:cxnSpLocks/>
          </p:cNvCxnSpPr>
          <p:nvPr/>
        </p:nvCxnSpPr>
        <p:spPr>
          <a:xfrm rot="10800000" flipV="1">
            <a:off x="3645038" y="3048663"/>
            <a:ext cx="3921723" cy="1431914"/>
          </a:xfrm>
          <a:prstGeom prst="bentConnector3">
            <a:avLst>
              <a:gd name="adj1" fmla="val 9987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Flowchart: Merge 23">
            <a:extLst>
              <a:ext uri="{FF2B5EF4-FFF2-40B4-BE49-F238E27FC236}">
                <a16:creationId xmlns:a16="http://schemas.microsoft.com/office/drawing/2014/main" id="{2C9E8062-3049-2A3E-B633-DD7146C44B7B}"/>
              </a:ext>
            </a:extLst>
          </p:cNvPr>
          <p:cNvSpPr/>
          <p:nvPr/>
        </p:nvSpPr>
        <p:spPr>
          <a:xfrm rot="10800000">
            <a:off x="3155251" y="4935283"/>
            <a:ext cx="239843" cy="187109"/>
          </a:xfrm>
          <a:prstGeom prst="flowChartMerg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sp>
        <p:nvSpPr>
          <p:cNvPr id="28" name="TextBox 27">
            <a:extLst>
              <a:ext uri="{FF2B5EF4-FFF2-40B4-BE49-F238E27FC236}">
                <a16:creationId xmlns:a16="http://schemas.microsoft.com/office/drawing/2014/main" id="{CCF28CFE-E1B7-DE37-D4D1-16081671F292}"/>
              </a:ext>
            </a:extLst>
          </p:cNvPr>
          <p:cNvSpPr txBox="1"/>
          <p:nvPr/>
        </p:nvSpPr>
        <p:spPr>
          <a:xfrm rot="3376594">
            <a:off x="7012509" y="5803967"/>
            <a:ext cx="2189300" cy="369332"/>
          </a:xfrm>
          <a:prstGeom prst="rect">
            <a:avLst/>
          </a:prstGeom>
          <a:noFill/>
        </p:spPr>
        <p:txBody>
          <a:bodyPr wrap="square" rtlCol="0">
            <a:spAutoFit/>
          </a:bodyPr>
          <a:lstStyle/>
          <a:p>
            <a:r>
              <a:rPr lang="de-DE" i="1" dirty="0"/>
              <a:t>Infill drilling RC</a:t>
            </a:r>
            <a:endParaRPr lang="en-ZA" i="1" dirty="0"/>
          </a:p>
        </p:txBody>
      </p:sp>
      <p:cxnSp>
        <p:nvCxnSpPr>
          <p:cNvPr id="30" name="Straight Connector 29">
            <a:extLst>
              <a:ext uri="{FF2B5EF4-FFF2-40B4-BE49-F238E27FC236}">
                <a16:creationId xmlns:a16="http://schemas.microsoft.com/office/drawing/2014/main" id="{AF781E7A-EB5F-A4D9-9F2C-E871C7286B11}"/>
              </a:ext>
            </a:extLst>
          </p:cNvPr>
          <p:cNvCxnSpPr>
            <a:cxnSpLocks/>
          </p:cNvCxnSpPr>
          <p:nvPr/>
        </p:nvCxnSpPr>
        <p:spPr>
          <a:xfrm>
            <a:off x="8435196" y="4952773"/>
            <a:ext cx="0" cy="146724"/>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451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094F-86D8-4724-B7F8-B4FF7F6DDC58}"/>
              </a:ext>
            </a:extLst>
          </p:cNvPr>
          <p:cNvSpPr>
            <a:spLocks noGrp="1"/>
          </p:cNvSpPr>
          <p:nvPr>
            <p:ph type="title" idx="4294967295"/>
          </p:nvPr>
        </p:nvSpPr>
        <p:spPr>
          <a:xfrm>
            <a:off x="0" y="14623"/>
            <a:ext cx="11398840" cy="662899"/>
          </a:xfrm>
        </p:spPr>
        <p:txBody>
          <a:bodyPr>
            <a:normAutofit/>
          </a:bodyPr>
          <a:lstStyle/>
          <a:p>
            <a:pPr algn="ctr"/>
            <a:r>
              <a:rPr lang="en-CA" sz="2800" b="1" dirty="0">
                <a:latin typeface="+mn-lt"/>
              </a:rPr>
              <a:t> Summary &amp; Opportunities</a:t>
            </a:r>
          </a:p>
        </p:txBody>
      </p:sp>
      <p:sp>
        <p:nvSpPr>
          <p:cNvPr id="5" name="TextBox 4">
            <a:extLst>
              <a:ext uri="{FF2B5EF4-FFF2-40B4-BE49-F238E27FC236}">
                <a16:creationId xmlns:a16="http://schemas.microsoft.com/office/drawing/2014/main" id="{79821057-217F-42DC-A043-1794EEF90070}"/>
              </a:ext>
            </a:extLst>
          </p:cNvPr>
          <p:cNvSpPr txBox="1"/>
          <p:nvPr/>
        </p:nvSpPr>
        <p:spPr>
          <a:xfrm>
            <a:off x="234002" y="758177"/>
            <a:ext cx="9087798" cy="5555367"/>
          </a:xfrm>
          <a:prstGeom prst="rect">
            <a:avLst/>
          </a:prstGeom>
          <a:noFill/>
        </p:spPr>
        <p:txBody>
          <a:bodyPr wrap="square" rtlCol="0">
            <a:spAutoFit/>
          </a:bodyPr>
          <a:lstStyle/>
          <a:p>
            <a:pPr marL="342900" indent="-342900">
              <a:spcAft>
                <a:spcPts val="1200"/>
              </a:spcAft>
              <a:buFont typeface="Wingdings" panose="05000000000000000000" pitchFamily="2" charset="2"/>
              <a:buChar char="ü"/>
            </a:pPr>
            <a:r>
              <a:rPr lang="en-CA" b="1" dirty="0"/>
              <a:t>Strategic investment of global significance</a:t>
            </a:r>
            <a:r>
              <a:rPr lang="en-CA" dirty="0"/>
              <a:t>: One of the few very large HREE mineral resource projects with simple mineralogy outside China</a:t>
            </a:r>
          </a:p>
          <a:p>
            <a:pPr marL="342900" indent="-342900">
              <a:spcAft>
                <a:spcPts val="1200"/>
              </a:spcAft>
              <a:buFont typeface="Wingdings" panose="05000000000000000000" pitchFamily="2" charset="2"/>
              <a:buChar char="ü"/>
            </a:pPr>
            <a:r>
              <a:rPr lang="en-CA" b="1" dirty="0"/>
              <a:t>Planned production of about 5% of global demand: </a:t>
            </a:r>
            <a:r>
              <a:rPr lang="en-CA" dirty="0"/>
              <a:t>17 t/a Tb and 117 t/a Dysprosium (“Lofdal 2B-4” at 2.1 Mt/a)</a:t>
            </a:r>
          </a:p>
          <a:p>
            <a:pPr marL="342900" indent="-342900">
              <a:buFont typeface="Arial" panose="020B0604020202020204" pitchFamily="34" charset="0"/>
              <a:buChar char="•"/>
            </a:pPr>
            <a:r>
              <a:rPr lang="en-CA" b="1" dirty="0"/>
              <a:t>Significant resource potential </a:t>
            </a:r>
            <a:r>
              <a:rPr lang="en-CA" dirty="0">
                <a:sym typeface="Wingdings" panose="05000000000000000000" pitchFamily="2" charset="2"/>
              </a:rPr>
              <a:t> Possible upscale to 3 Mt/a and life of mine &gt;16 years</a:t>
            </a:r>
            <a:endParaRPr lang="en-CA" dirty="0"/>
          </a:p>
          <a:p>
            <a:pPr marL="800100" lvl="1" indent="-342900">
              <a:buFont typeface="Arial" panose="020B0604020202020204" pitchFamily="34" charset="0"/>
              <a:buChar char="•"/>
            </a:pPr>
            <a:r>
              <a:rPr lang="en-CA" dirty="0"/>
              <a:t>Additional open pit satellite deposits </a:t>
            </a:r>
          </a:p>
          <a:p>
            <a:pPr marL="800100" lvl="1" indent="-342900">
              <a:buFont typeface="Arial" panose="020B0604020202020204" pitchFamily="34" charset="0"/>
              <a:buChar char="•"/>
            </a:pPr>
            <a:r>
              <a:rPr lang="en-CA" dirty="0"/>
              <a:t>Underground mining for deeper ore bodies</a:t>
            </a:r>
          </a:p>
          <a:p>
            <a:pPr marL="800100" lvl="1" indent="-342900">
              <a:buFont typeface="Arial" panose="020B0604020202020204" pitchFamily="34" charset="0"/>
              <a:buChar char="•"/>
            </a:pPr>
            <a:r>
              <a:rPr lang="en-CA" dirty="0"/>
              <a:t>Sorting technology to upgrade low-grade/stockpile grades and lowering cut-off grade</a:t>
            </a:r>
          </a:p>
          <a:p>
            <a:pPr marL="342900" indent="-342900">
              <a:spcBef>
                <a:spcPts val="600"/>
              </a:spcBef>
              <a:spcAft>
                <a:spcPts val="1200"/>
              </a:spcAft>
              <a:buFont typeface="Wingdings" panose="05000000000000000000" pitchFamily="2" charset="2"/>
              <a:buChar char="ü"/>
            </a:pPr>
            <a:r>
              <a:rPr lang="en-CA" b="1" dirty="0"/>
              <a:t>Fully licensed</a:t>
            </a:r>
            <a:r>
              <a:rPr lang="en-CA" dirty="0"/>
              <a:t>: Mining Licence issued for 25 years</a:t>
            </a:r>
          </a:p>
          <a:p>
            <a:pPr marL="342900" indent="-342900">
              <a:spcAft>
                <a:spcPts val="1200"/>
              </a:spcAft>
              <a:buFont typeface="Wingdings" panose="05000000000000000000" pitchFamily="2" charset="2"/>
              <a:buChar char="ü"/>
            </a:pPr>
            <a:r>
              <a:rPr lang="en-CA" b="1" dirty="0"/>
              <a:t>Environmental Clearance Certificate </a:t>
            </a:r>
            <a:r>
              <a:rPr lang="en-CA" dirty="0"/>
              <a:t>issued for mine and infrastructure corridor</a:t>
            </a:r>
          </a:p>
          <a:p>
            <a:pPr marL="342900" indent="-342900">
              <a:spcAft>
                <a:spcPts val="1200"/>
              </a:spcAft>
              <a:buFont typeface="Wingdings" panose="05000000000000000000" pitchFamily="2" charset="2"/>
              <a:buChar char="ü"/>
            </a:pPr>
            <a:r>
              <a:rPr lang="en-CA" dirty="0"/>
              <a:t>Fully </a:t>
            </a:r>
            <a:r>
              <a:rPr lang="en-CA" b="1" dirty="0"/>
              <a:t>JOGMEC-funded PFS underway </a:t>
            </a:r>
            <a:r>
              <a:rPr lang="en-CA" dirty="0"/>
              <a:t>with pilot-scale test work at SGS</a:t>
            </a:r>
          </a:p>
          <a:p>
            <a:pPr marL="342900" indent="-342900">
              <a:spcAft>
                <a:spcPts val="1200"/>
              </a:spcAft>
              <a:buFont typeface="Wingdings" panose="05000000000000000000" pitchFamily="2" charset="2"/>
              <a:buChar char="ü"/>
            </a:pPr>
            <a:r>
              <a:rPr lang="en-CA" b="1" dirty="0"/>
              <a:t>ESG program </a:t>
            </a:r>
            <a:r>
              <a:rPr lang="en-CA" dirty="0"/>
              <a:t>rolled out and strengthened </a:t>
            </a:r>
          </a:p>
          <a:p>
            <a:pPr marL="342900" indent="-342900">
              <a:spcAft>
                <a:spcPts val="1200"/>
              </a:spcAft>
              <a:buFont typeface="Wingdings" panose="05000000000000000000" pitchFamily="2" charset="2"/>
              <a:buChar char="ü"/>
            </a:pPr>
            <a:r>
              <a:rPr lang="en-CA" b="1" dirty="0"/>
              <a:t>Highly experienced project team in Namibia</a:t>
            </a:r>
          </a:p>
          <a:p>
            <a:pPr marL="342900" indent="-342900">
              <a:spcAft>
                <a:spcPts val="1200"/>
              </a:spcAft>
              <a:buFont typeface="Wingdings" panose="05000000000000000000" pitchFamily="2" charset="2"/>
              <a:buChar char="ü"/>
            </a:pPr>
            <a:r>
              <a:rPr lang="en-CA" b="1" dirty="0"/>
              <a:t>Strong support from Japanese Government </a:t>
            </a:r>
            <a:r>
              <a:rPr lang="en-CA" dirty="0"/>
              <a:t>through JOGMEC JV to develop Lofdal mine</a:t>
            </a:r>
          </a:p>
          <a:p>
            <a:pPr marL="342900" indent="-342900">
              <a:spcAft>
                <a:spcPts val="1200"/>
              </a:spcAft>
              <a:buFont typeface="Wingdings" panose="05000000000000000000" pitchFamily="2" charset="2"/>
              <a:buChar char="ü"/>
            </a:pPr>
            <a:r>
              <a:rPr lang="en-CA" dirty="0"/>
              <a:t>Possible </a:t>
            </a:r>
            <a:r>
              <a:rPr lang="en-CA" b="1" dirty="0"/>
              <a:t>REE separation plant in Namibia through Rare Earth Alliance Namibia </a:t>
            </a:r>
            <a:endParaRPr lang="en-CA"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t="5037" b="8309"/>
          <a:stretch/>
        </p:blipFill>
        <p:spPr>
          <a:xfrm>
            <a:off x="9296871" y="3511027"/>
            <a:ext cx="2786233" cy="1767206"/>
          </a:xfrm>
          <a:prstGeom prst="rect">
            <a:avLst/>
          </a:prstGeom>
        </p:spPr>
      </p:pic>
      <p:grpSp>
        <p:nvGrpSpPr>
          <p:cNvPr id="3" name="Group 2">
            <a:extLst>
              <a:ext uri="{FF2B5EF4-FFF2-40B4-BE49-F238E27FC236}">
                <a16:creationId xmlns:a16="http://schemas.microsoft.com/office/drawing/2014/main" id="{C4E1AAD2-1F5A-67D4-1BB9-C6E677F20A8E}"/>
              </a:ext>
            </a:extLst>
          </p:cNvPr>
          <p:cNvGrpSpPr/>
          <p:nvPr/>
        </p:nvGrpSpPr>
        <p:grpSpPr>
          <a:xfrm>
            <a:off x="9321800" y="840329"/>
            <a:ext cx="914400" cy="932183"/>
            <a:chOff x="117988" y="2240671"/>
            <a:chExt cx="914400" cy="932183"/>
          </a:xfrm>
        </p:grpSpPr>
        <p:sp>
          <p:nvSpPr>
            <p:cNvPr id="7" name="Rectangle: Rounded Corners 6">
              <a:extLst>
                <a:ext uri="{FF2B5EF4-FFF2-40B4-BE49-F238E27FC236}">
                  <a16:creationId xmlns:a16="http://schemas.microsoft.com/office/drawing/2014/main" id="{5AF79AEA-2B63-3D51-67A9-53102F6151BD}"/>
                </a:ext>
              </a:extLst>
            </p:cNvPr>
            <p:cNvSpPr/>
            <p:nvPr/>
          </p:nvSpPr>
          <p:spPr>
            <a:xfrm>
              <a:off x="117988" y="2240671"/>
              <a:ext cx="914400" cy="914400"/>
            </a:xfrm>
            <a:prstGeom prst="roundRect">
              <a:avLst/>
            </a:prstGeom>
            <a:solidFill>
              <a:schemeClr val="tx1">
                <a:lumMod val="65000"/>
                <a:lumOff val="35000"/>
              </a:schemeClr>
            </a:solidFill>
            <a:ln>
              <a:solidFill>
                <a:schemeClr val="bg1">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b="1" dirty="0"/>
                <a:t>Dy</a:t>
              </a:r>
              <a:endParaRPr lang="en-ZA" sz="4400" b="1" dirty="0"/>
            </a:p>
          </p:txBody>
        </p:sp>
        <p:sp>
          <p:nvSpPr>
            <p:cNvPr id="8" name="TextBox 7">
              <a:extLst>
                <a:ext uri="{FF2B5EF4-FFF2-40B4-BE49-F238E27FC236}">
                  <a16:creationId xmlns:a16="http://schemas.microsoft.com/office/drawing/2014/main" id="{1B3DA9A6-065D-7EC0-EB92-70985E028DA2}"/>
                </a:ext>
              </a:extLst>
            </p:cNvPr>
            <p:cNvSpPr txBox="1"/>
            <p:nvPr/>
          </p:nvSpPr>
          <p:spPr>
            <a:xfrm>
              <a:off x="142204" y="2911244"/>
              <a:ext cx="859531" cy="261610"/>
            </a:xfrm>
            <a:prstGeom prst="rect">
              <a:avLst/>
            </a:prstGeom>
            <a:noFill/>
          </p:spPr>
          <p:txBody>
            <a:bodyPr wrap="none" rtlCol="0">
              <a:spAutoFit/>
            </a:bodyPr>
            <a:lstStyle/>
            <a:p>
              <a:r>
                <a:rPr lang="de-DE" sz="1100" dirty="0">
                  <a:solidFill>
                    <a:schemeClr val="bg1"/>
                  </a:solidFill>
                </a:rPr>
                <a:t>Dysprosium</a:t>
              </a:r>
              <a:endParaRPr lang="en-ZA" sz="1100" dirty="0">
                <a:solidFill>
                  <a:schemeClr val="bg1"/>
                </a:solidFill>
              </a:endParaRPr>
            </a:p>
          </p:txBody>
        </p:sp>
      </p:grpSp>
      <p:grpSp>
        <p:nvGrpSpPr>
          <p:cNvPr id="9" name="Group 8">
            <a:extLst>
              <a:ext uri="{FF2B5EF4-FFF2-40B4-BE49-F238E27FC236}">
                <a16:creationId xmlns:a16="http://schemas.microsoft.com/office/drawing/2014/main" id="{213FD965-040B-E39D-7777-7933670ACDC2}"/>
              </a:ext>
            </a:extLst>
          </p:cNvPr>
          <p:cNvGrpSpPr/>
          <p:nvPr/>
        </p:nvGrpSpPr>
        <p:grpSpPr>
          <a:xfrm>
            <a:off x="10338867" y="852136"/>
            <a:ext cx="914400" cy="922955"/>
            <a:chOff x="117988" y="3252018"/>
            <a:chExt cx="914400" cy="922955"/>
          </a:xfrm>
        </p:grpSpPr>
        <p:sp>
          <p:nvSpPr>
            <p:cNvPr id="10" name="Rectangle: Rounded Corners 9">
              <a:extLst>
                <a:ext uri="{FF2B5EF4-FFF2-40B4-BE49-F238E27FC236}">
                  <a16:creationId xmlns:a16="http://schemas.microsoft.com/office/drawing/2014/main" id="{DF2E7858-A643-556F-161A-909003334BDE}"/>
                </a:ext>
              </a:extLst>
            </p:cNvPr>
            <p:cNvSpPr/>
            <p:nvPr/>
          </p:nvSpPr>
          <p:spPr>
            <a:xfrm>
              <a:off x="117988" y="3252018"/>
              <a:ext cx="914400" cy="914400"/>
            </a:xfrm>
            <a:prstGeom prst="roundRect">
              <a:avLst/>
            </a:prstGeom>
            <a:solidFill>
              <a:schemeClr val="tx1">
                <a:lumMod val="65000"/>
                <a:lumOff val="35000"/>
              </a:schemeClr>
            </a:solidFill>
            <a:ln>
              <a:solidFill>
                <a:schemeClr val="bg1">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b="1" dirty="0"/>
                <a:t>Tb</a:t>
              </a:r>
              <a:endParaRPr lang="en-ZA" sz="4400" b="1" dirty="0"/>
            </a:p>
          </p:txBody>
        </p:sp>
        <p:sp>
          <p:nvSpPr>
            <p:cNvPr id="11" name="TextBox 10">
              <a:extLst>
                <a:ext uri="{FF2B5EF4-FFF2-40B4-BE49-F238E27FC236}">
                  <a16:creationId xmlns:a16="http://schemas.microsoft.com/office/drawing/2014/main" id="{C73E72FE-8837-5F00-59DF-270CF8E73010}"/>
                </a:ext>
              </a:extLst>
            </p:cNvPr>
            <p:cNvSpPr txBox="1"/>
            <p:nvPr/>
          </p:nvSpPr>
          <p:spPr>
            <a:xfrm>
              <a:off x="243228" y="3913363"/>
              <a:ext cx="665567" cy="261610"/>
            </a:xfrm>
            <a:prstGeom prst="rect">
              <a:avLst/>
            </a:prstGeom>
            <a:noFill/>
          </p:spPr>
          <p:txBody>
            <a:bodyPr wrap="none" rtlCol="0">
              <a:spAutoFit/>
            </a:bodyPr>
            <a:lstStyle>
              <a:defPPr>
                <a:defRPr lang="en-US"/>
              </a:defPPr>
              <a:lvl1pPr>
                <a:defRPr sz="1100">
                  <a:solidFill>
                    <a:schemeClr val="bg1"/>
                  </a:solidFill>
                </a:defRPr>
              </a:lvl1pPr>
            </a:lstStyle>
            <a:p>
              <a:r>
                <a:rPr lang="de-DE" dirty="0"/>
                <a:t>Terbium</a:t>
              </a:r>
              <a:endParaRPr lang="en-ZA" dirty="0"/>
            </a:p>
          </p:txBody>
        </p:sp>
      </p:grpSp>
      <p:pic>
        <p:nvPicPr>
          <p:cNvPr id="4" name="Picture 3">
            <a:extLst>
              <a:ext uri="{FF2B5EF4-FFF2-40B4-BE49-F238E27FC236}">
                <a16:creationId xmlns:a16="http://schemas.microsoft.com/office/drawing/2014/main" id="{87764CA6-6B90-0BC0-C63B-70A1E132CC5E}"/>
              </a:ext>
            </a:extLst>
          </p:cNvPr>
          <p:cNvPicPr/>
          <p:nvPr/>
        </p:nvPicPr>
        <p:blipFill rotWithShape="1">
          <a:blip r:embed="rId4" cstate="screen">
            <a:extLst>
              <a:ext uri="{28A0092B-C50C-407E-A947-70E740481C1C}">
                <a14:useLocalDpi xmlns:a14="http://schemas.microsoft.com/office/drawing/2010/main" val="0"/>
              </a:ext>
            </a:extLst>
          </a:blip>
          <a:srcRect/>
          <a:stretch/>
        </p:blipFill>
        <p:spPr>
          <a:xfrm>
            <a:off x="9299455" y="5299000"/>
            <a:ext cx="2786233" cy="1544377"/>
          </a:xfrm>
          <a:prstGeom prst="rect">
            <a:avLst/>
          </a:prstGeom>
        </p:spPr>
      </p:pic>
      <p:pic>
        <p:nvPicPr>
          <p:cNvPr id="12" name="Picture 11">
            <a:extLst>
              <a:ext uri="{FF2B5EF4-FFF2-40B4-BE49-F238E27FC236}">
                <a16:creationId xmlns:a16="http://schemas.microsoft.com/office/drawing/2014/main" id="{3B2D9689-DE7D-67FB-4452-B20321CCD24B}"/>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23597" r="31720"/>
          <a:stretch/>
        </p:blipFill>
        <p:spPr>
          <a:xfrm rot="5400000">
            <a:off x="9858522" y="1265679"/>
            <a:ext cx="1665515" cy="2783648"/>
          </a:xfrm>
          <a:prstGeom prst="rect">
            <a:avLst/>
          </a:prstGeom>
        </p:spPr>
      </p:pic>
    </p:spTree>
    <p:extLst>
      <p:ext uri="{BB962C8B-B14F-4D97-AF65-F5344CB8AC3E}">
        <p14:creationId xmlns:p14="http://schemas.microsoft.com/office/powerpoint/2010/main" val="2830639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0693F-94FA-98B8-EEEF-9D60852DD7C1}"/>
              </a:ext>
            </a:extLst>
          </p:cNvPr>
          <p:cNvSpPr/>
          <p:nvPr/>
        </p:nvSpPr>
        <p:spPr>
          <a:xfrm>
            <a:off x="0" y="0"/>
            <a:ext cx="12232197" cy="69469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pic>
        <p:nvPicPr>
          <p:cNvPr id="2" name="Picture 1">
            <a:extLst>
              <a:ext uri="{FF2B5EF4-FFF2-40B4-BE49-F238E27FC236}">
                <a16:creationId xmlns:a16="http://schemas.microsoft.com/office/drawing/2014/main" id="{811CABBB-44EB-C578-27DE-4203C7F8FDB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128890"/>
            <a:ext cx="12232197" cy="4159389"/>
          </a:xfrm>
          <a:prstGeom prst="rect">
            <a:avLst/>
          </a:prstGeom>
        </p:spPr>
      </p:pic>
      <p:sp>
        <p:nvSpPr>
          <p:cNvPr id="4" name="Title 1">
            <a:extLst>
              <a:ext uri="{FF2B5EF4-FFF2-40B4-BE49-F238E27FC236}">
                <a16:creationId xmlns:a16="http://schemas.microsoft.com/office/drawing/2014/main" id="{BE543F16-D946-4369-8BDE-FEEA8E0F6430}"/>
              </a:ext>
            </a:extLst>
          </p:cNvPr>
          <p:cNvSpPr txBox="1">
            <a:spLocks/>
          </p:cNvSpPr>
          <p:nvPr/>
        </p:nvSpPr>
        <p:spPr>
          <a:xfrm>
            <a:off x="0" y="1180783"/>
            <a:ext cx="12192000" cy="7778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200" b="1" dirty="0">
                <a:latin typeface="+mn-lt"/>
              </a:rPr>
              <a:t>Namibia Critical Metals:  Tier-1 Heavy Rare Earths in Development</a:t>
            </a:r>
          </a:p>
        </p:txBody>
      </p:sp>
      <p:sp>
        <p:nvSpPr>
          <p:cNvPr id="10" name="object 9">
            <a:extLst>
              <a:ext uri="{FF2B5EF4-FFF2-40B4-BE49-F238E27FC236}">
                <a16:creationId xmlns:a16="http://schemas.microsoft.com/office/drawing/2014/main" id="{1CAB323B-8CED-4082-8E56-F26DD14A5EB7}"/>
              </a:ext>
            </a:extLst>
          </p:cNvPr>
          <p:cNvSpPr txBox="1">
            <a:spLocks/>
          </p:cNvSpPr>
          <p:nvPr/>
        </p:nvSpPr>
        <p:spPr>
          <a:xfrm>
            <a:off x="0" y="4351484"/>
            <a:ext cx="12232197" cy="1244571"/>
          </a:xfrm>
          <a:prstGeom prst="rect">
            <a:avLst/>
          </a:prstGeom>
          <a:solidFill>
            <a:schemeClr val="tx1">
              <a:lumMod val="65000"/>
              <a:lumOff val="35000"/>
            </a:schemeClr>
          </a:solidFill>
          <a:ln>
            <a:solidFill>
              <a:schemeClr val="bg1">
                <a:lumMod val="75000"/>
              </a:schemeClr>
            </a:solidFill>
          </a:ln>
        </p:spPr>
        <p:txBody>
          <a:bodyPr vert="horz" wrap="square" lIns="0" tIns="13335"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04900" indent="0" algn="ctr">
              <a:lnSpc>
                <a:spcPct val="100000"/>
              </a:lnSpc>
              <a:spcBef>
                <a:spcPts val="0"/>
              </a:spcBef>
              <a:buNone/>
              <a:tabLst>
                <a:tab pos="1447800" algn="l"/>
                <a:tab pos="1448435" algn="l"/>
              </a:tabLst>
            </a:pPr>
            <a:r>
              <a:rPr lang="en-US" sz="2000" b="1" spc="-10" dirty="0">
                <a:solidFill>
                  <a:schemeClr val="bg1"/>
                </a:solidFill>
              </a:rPr>
              <a:t>Globally Significant Heavy Rare Earth Metals Deposit  </a:t>
            </a:r>
          </a:p>
          <a:p>
            <a:pPr marL="1104900" indent="0" algn="ctr">
              <a:lnSpc>
                <a:spcPct val="100000"/>
              </a:lnSpc>
              <a:spcBef>
                <a:spcPts val="0"/>
              </a:spcBef>
              <a:buNone/>
              <a:tabLst>
                <a:tab pos="1447800" algn="l"/>
                <a:tab pos="1448435" algn="l"/>
              </a:tabLst>
            </a:pPr>
            <a:r>
              <a:rPr lang="en-US" sz="2000" b="1" spc="-10" dirty="0">
                <a:solidFill>
                  <a:schemeClr val="bg1"/>
                </a:solidFill>
              </a:rPr>
              <a:t>Fully Permitted Lofdal Project with 25 Year Mining License</a:t>
            </a:r>
          </a:p>
          <a:p>
            <a:pPr marL="1104900" indent="0" algn="ctr">
              <a:lnSpc>
                <a:spcPct val="100000"/>
              </a:lnSpc>
              <a:spcBef>
                <a:spcPts val="0"/>
              </a:spcBef>
              <a:buNone/>
              <a:tabLst>
                <a:tab pos="1447800" algn="l"/>
                <a:tab pos="1448435" algn="l"/>
              </a:tabLst>
            </a:pPr>
            <a:r>
              <a:rPr lang="en-US" sz="2000" b="1" spc="-10" dirty="0">
                <a:solidFill>
                  <a:schemeClr val="bg1"/>
                </a:solidFill>
              </a:rPr>
              <a:t>Development Funded under JV with Japanese Government/JOGMEC</a:t>
            </a:r>
          </a:p>
          <a:p>
            <a:pPr marL="1104900" indent="0" algn="ctr">
              <a:lnSpc>
                <a:spcPct val="100000"/>
              </a:lnSpc>
              <a:spcBef>
                <a:spcPts val="0"/>
              </a:spcBef>
              <a:buNone/>
              <a:tabLst>
                <a:tab pos="1447800" algn="l"/>
                <a:tab pos="1448435" algn="l"/>
              </a:tabLst>
            </a:pPr>
            <a:r>
              <a:rPr lang="en-US" sz="2000" b="1" spc="-10" dirty="0">
                <a:solidFill>
                  <a:schemeClr val="bg1"/>
                </a:solidFill>
              </a:rPr>
              <a:t>Namibia – Top Investment Destination </a:t>
            </a:r>
            <a:r>
              <a:rPr lang="en-US" sz="2000" b="1" spc="-10">
                <a:solidFill>
                  <a:schemeClr val="bg1"/>
                </a:solidFill>
              </a:rPr>
              <a:t>in Africa</a:t>
            </a:r>
            <a:endParaRPr lang="en-US" sz="2000" b="1" spc="-10" dirty="0">
              <a:solidFill>
                <a:schemeClr val="bg1"/>
              </a:solidFill>
            </a:endParaRPr>
          </a:p>
        </p:txBody>
      </p:sp>
      <p:grpSp>
        <p:nvGrpSpPr>
          <p:cNvPr id="17" name="Group 16">
            <a:extLst>
              <a:ext uri="{FF2B5EF4-FFF2-40B4-BE49-F238E27FC236}">
                <a16:creationId xmlns:a16="http://schemas.microsoft.com/office/drawing/2014/main" id="{962CC9D6-34E0-25DB-0254-18794CF8A236}"/>
              </a:ext>
            </a:extLst>
          </p:cNvPr>
          <p:cNvGrpSpPr/>
          <p:nvPr/>
        </p:nvGrpSpPr>
        <p:grpSpPr>
          <a:xfrm>
            <a:off x="117988" y="2240671"/>
            <a:ext cx="914400" cy="932183"/>
            <a:chOff x="117988" y="2240671"/>
            <a:chExt cx="914400" cy="932183"/>
          </a:xfrm>
        </p:grpSpPr>
        <p:sp>
          <p:nvSpPr>
            <p:cNvPr id="13" name="Rectangle: Rounded Corners 12">
              <a:extLst>
                <a:ext uri="{FF2B5EF4-FFF2-40B4-BE49-F238E27FC236}">
                  <a16:creationId xmlns:a16="http://schemas.microsoft.com/office/drawing/2014/main" id="{71E1B99A-9202-7F00-96A0-36EA7E16DF13}"/>
                </a:ext>
              </a:extLst>
            </p:cNvPr>
            <p:cNvSpPr/>
            <p:nvPr/>
          </p:nvSpPr>
          <p:spPr>
            <a:xfrm>
              <a:off x="117988" y="2240671"/>
              <a:ext cx="914400" cy="914400"/>
            </a:xfrm>
            <a:prstGeom prst="roundRect">
              <a:avLst/>
            </a:prstGeom>
            <a:solidFill>
              <a:schemeClr val="tx1">
                <a:lumMod val="65000"/>
                <a:lumOff val="35000"/>
              </a:schemeClr>
            </a:solidFill>
            <a:ln>
              <a:solidFill>
                <a:schemeClr val="bg1">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b="1" dirty="0"/>
                <a:t>Dy</a:t>
              </a:r>
              <a:endParaRPr lang="en-ZA" sz="4400" b="1" dirty="0"/>
            </a:p>
          </p:txBody>
        </p:sp>
        <p:sp>
          <p:nvSpPr>
            <p:cNvPr id="15" name="TextBox 14">
              <a:extLst>
                <a:ext uri="{FF2B5EF4-FFF2-40B4-BE49-F238E27FC236}">
                  <a16:creationId xmlns:a16="http://schemas.microsoft.com/office/drawing/2014/main" id="{91E66656-E060-EF17-C088-9D37629585E0}"/>
                </a:ext>
              </a:extLst>
            </p:cNvPr>
            <p:cNvSpPr txBox="1"/>
            <p:nvPr/>
          </p:nvSpPr>
          <p:spPr>
            <a:xfrm>
              <a:off x="142204" y="2911244"/>
              <a:ext cx="859531" cy="261610"/>
            </a:xfrm>
            <a:prstGeom prst="rect">
              <a:avLst/>
            </a:prstGeom>
            <a:noFill/>
          </p:spPr>
          <p:txBody>
            <a:bodyPr wrap="none" rtlCol="0">
              <a:spAutoFit/>
            </a:bodyPr>
            <a:lstStyle/>
            <a:p>
              <a:r>
                <a:rPr lang="de-DE" sz="1100" dirty="0">
                  <a:solidFill>
                    <a:schemeClr val="bg1"/>
                  </a:solidFill>
                </a:rPr>
                <a:t>Dysprosium</a:t>
              </a:r>
              <a:endParaRPr lang="en-ZA" sz="1100" dirty="0">
                <a:solidFill>
                  <a:schemeClr val="bg1"/>
                </a:solidFill>
              </a:endParaRPr>
            </a:p>
          </p:txBody>
        </p:sp>
      </p:grpSp>
      <p:grpSp>
        <p:nvGrpSpPr>
          <p:cNvPr id="18" name="Group 17">
            <a:extLst>
              <a:ext uri="{FF2B5EF4-FFF2-40B4-BE49-F238E27FC236}">
                <a16:creationId xmlns:a16="http://schemas.microsoft.com/office/drawing/2014/main" id="{5491FBC9-7A01-FAEF-5B9D-7CFCCD0EBD89}"/>
              </a:ext>
            </a:extLst>
          </p:cNvPr>
          <p:cNvGrpSpPr/>
          <p:nvPr/>
        </p:nvGrpSpPr>
        <p:grpSpPr>
          <a:xfrm>
            <a:off x="117988" y="3252018"/>
            <a:ext cx="914400" cy="922955"/>
            <a:chOff x="117988" y="3252018"/>
            <a:chExt cx="914400" cy="922955"/>
          </a:xfrm>
        </p:grpSpPr>
        <p:sp>
          <p:nvSpPr>
            <p:cNvPr id="12" name="Rectangle: Rounded Corners 11">
              <a:extLst>
                <a:ext uri="{FF2B5EF4-FFF2-40B4-BE49-F238E27FC236}">
                  <a16:creationId xmlns:a16="http://schemas.microsoft.com/office/drawing/2014/main" id="{EFBB0108-D720-250F-0411-E200AC16CFB0}"/>
                </a:ext>
              </a:extLst>
            </p:cNvPr>
            <p:cNvSpPr/>
            <p:nvPr/>
          </p:nvSpPr>
          <p:spPr>
            <a:xfrm>
              <a:off x="117988" y="3252018"/>
              <a:ext cx="914400" cy="914400"/>
            </a:xfrm>
            <a:prstGeom prst="roundRect">
              <a:avLst/>
            </a:prstGeom>
            <a:solidFill>
              <a:schemeClr val="tx1">
                <a:lumMod val="65000"/>
                <a:lumOff val="35000"/>
              </a:schemeClr>
            </a:solidFill>
            <a:ln>
              <a:solidFill>
                <a:schemeClr val="bg1">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b="1" dirty="0"/>
                <a:t>Tb</a:t>
              </a:r>
              <a:endParaRPr lang="en-ZA" sz="4400" b="1" dirty="0"/>
            </a:p>
          </p:txBody>
        </p:sp>
        <p:sp>
          <p:nvSpPr>
            <p:cNvPr id="16" name="TextBox 15">
              <a:extLst>
                <a:ext uri="{FF2B5EF4-FFF2-40B4-BE49-F238E27FC236}">
                  <a16:creationId xmlns:a16="http://schemas.microsoft.com/office/drawing/2014/main" id="{B0079B62-0E6F-6E1D-0C04-C109D6ABE8D2}"/>
                </a:ext>
              </a:extLst>
            </p:cNvPr>
            <p:cNvSpPr txBox="1"/>
            <p:nvPr/>
          </p:nvSpPr>
          <p:spPr>
            <a:xfrm>
              <a:off x="243228" y="3913363"/>
              <a:ext cx="665567" cy="261610"/>
            </a:xfrm>
            <a:prstGeom prst="rect">
              <a:avLst/>
            </a:prstGeom>
            <a:noFill/>
          </p:spPr>
          <p:txBody>
            <a:bodyPr wrap="none" rtlCol="0">
              <a:spAutoFit/>
            </a:bodyPr>
            <a:lstStyle>
              <a:defPPr>
                <a:defRPr lang="en-US"/>
              </a:defPPr>
              <a:lvl1pPr>
                <a:defRPr sz="1100">
                  <a:solidFill>
                    <a:schemeClr val="bg1"/>
                  </a:solidFill>
                </a:defRPr>
              </a:lvl1pPr>
            </a:lstStyle>
            <a:p>
              <a:r>
                <a:rPr lang="de-DE" dirty="0"/>
                <a:t>Terbium</a:t>
              </a:r>
              <a:endParaRPr lang="en-ZA" dirty="0"/>
            </a:p>
          </p:txBody>
        </p:sp>
      </p:grpSp>
      <p:sp>
        <p:nvSpPr>
          <p:cNvPr id="23" name="TextBox 22">
            <a:extLst>
              <a:ext uri="{FF2B5EF4-FFF2-40B4-BE49-F238E27FC236}">
                <a16:creationId xmlns:a16="http://schemas.microsoft.com/office/drawing/2014/main" id="{ACFDF81C-8490-A278-CD56-FC403989ED1C}"/>
              </a:ext>
            </a:extLst>
          </p:cNvPr>
          <p:cNvSpPr txBox="1"/>
          <p:nvPr/>
        </p:nvSpPr>
        <p:spPr>
          <a:xfrm>
            <a:off x="10496811" y="4580393"/>
            <a:ext cx="1751403" cy="707886"/>
          </a:xfrm>
          <a:prstGeom prst="rect">
            <a:avLst/>
          </a:prstGeom>
          <a:noFill/>
        </p:spPr>
        <p:txBody>
          <a:bodyPr wrap="square">
            <a:spAutoFit/>
          </a:bodyPr>
          <a:lstStyle/>
          <a:p>
            <a:r>
              <a:rPr lang="en-CA" sz="2000" b="1" i="1" spc="-10" dirty="0"/>
              <a:t>TSXV:NMI</a:t>
            </a:r>
          </a:p>
          <a:p>
            <a:r>
              <a:rPr lang="en-CA" sz="2000" b="1" i="1" spc="-10" dirty="0"/>
              <a:t>OTCQB:NMREF</a:t>
            </a:r>
            <a:endParaRPr lang="en-ZA" sz="2000" dirty="0"/>
          </a:p>
        </p:txBody>
      </p:sp>
      <p:pic>
        <p:nvPicPr>
          <p:cNvPr id="27" name="Picture 26" descr="A picture containing logo&#10;&#10;Description automatically generated">
            <a:extLst>
              <a:ext uri="{FF2B5EF4-FFF2-40B4-BE49-F238E27FC236}">
                <a16:creationId xmlns:a16="http://schemas.microsoft.com/office/drawing/2014/main" id="{A7342042-0EE5-0253-A162-D578A80B149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33193" y="4342929"/>
            <a:ext cx="1998258" cy="1253125"/>
          </a:xfrm>
          <a:prstGeom prst="rect">
            <a:avLst/>
          </a:prstGeom>
        </p:spPr>
      </p:pic>
      <p:sp>
        <p:nvSpPr>
          <p:cNvPr id="3" name="Rectangle 2">
            <a:extLst>
              <a:ext uri="{FF2B5EF4-FFF2-40B4-BE49-F238E27FC236}">
                <a16:creationId xmlns:a16="http://schemas.microsoft.com/office/drawing/2014/main" id="{7A5E55B1-0A7C-9479-7FC1-086672A36902}"/>
              </a:ext>
            </a:extLst>
          </p:cNvPr>
          <p:cNvSpPr txBox="1">
            <a:spLocks noChangeArrowheads="1"/>
          </p:cNvSpPr>
          <p:nvPr/>
        </p:nvSpPr>
        <p:spPr>
          <a:xfrm>
            <a:off x="0" y="291345"/>
            <a:ext cx="11534660" cy="439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200" b="1" dirty="0">
                <a:latin typeface="+mn-lt"/>
              </a:rPr>
              <a:t> The Lofdal Story</a:t>
            </a:r>
            <a:endParaRPr lang="en-CA" sz="3200" b="1" dirty="0">
              <a:latin typeface="+mn-lt"/>
            </a:endParaRPr>
          </a:p>
        </p:txBody>
      </p:sp>
    </p:spTree>
    <p:extLst>
      <p:ext uri="{BB962C8B-B14F-4D97-AF65-F5344CB8AC3E}">
        <p14:creationId xmlns:p14="http://schemas.microsoft.com/office/powerpoint/2010/main" val="3875458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8A4C484-DBFA-4288-B883-8CCBF8DF38A6}"/>
              </a:ext>
            </a:extLst>
          </p:cNvPr>
          <p:cNvSpPr txBox="1">
            <a:spLocks noChangeArrowheads="1"/>
          </p:cNvSpPr>
          <p:nvPr/>
        </p:nvSpPr>
        <p:spPr>
          <a:xfrm>
            <a:off x="0" y="0"/>
            <a:ext cx="11534660" cy="6325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800" b="1" dirty="0">
                <a:latin typeface="+mn-lt"/>
              </a:rPr>
              <a:t>Company overview Namibia Critical Metals (NMI)</a:t>
            </a:r>
            <a:endParaRPr lang="en-CA" sz="2800" b="1" dirty="0">
              <a:latin typeface="+mn-lt"/>
            </a:endParaRPr>
          </a:p>
        </p:txBody>
      </p:sp>
      <p:sp>
        <p:nvSpPr>
          <p:cNvPr id="3" name="Rectangle 3">
            <a:extLst>
              <a:ext uri="{FF2B5EF4-FFF2-40B4-BE49-F238E27FC236}">
                <a16:creationId xmlns:a16="http://schemas.microsoft.com/office/drawing/2014/main" id="{A2C42E63-069B-4914-A15A-B7B6E2816A7C}"/>
              </a:ext>
            </a:extLst>
          </p:cNvPr>
          <p:cNvSpPr txBox="1">
            <a:spLocks noChangeArrowheads="1"/>
          </p:cNvSpPr>
          <p:nvPr/>
        </p:nvSpPr>
        <p:spPr>
          <a:xfrm>
            <a:off x="393700" y="783279"/>
            <a:ext cx="10259291" cy="3764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Ø"/>
            </a:pPr>
            <a:r>
              <a:rPr lang="en-US" sz="1800" dirty="0"/>
              <a:t>Incorporated in 2011 </a:t>
            </a:r>
          </a:p>
          <a:p>
            <a:pPr>
              <a:lnSpc>
                <a:spcPct val="120000"/>
              </a:lnSpc>
              <a:spcAft>
                <a:spcPts val="1200"/>
              </a:spcAft>
              <a:buFont typeface="Wingdings" panose="05000000000000000000" pitchFamily="2" charset="2"/>
              <a:buChar char="Ø"/>
            </a:pPr>
            <a:r>
              <a:rPr lang="en-US" sz="1800" dirty="0"/>
              <a:t>Formed by spin out from Etruscan Resources during sale to Endeavour Mining</a:t>
            </a:r>
          </a:p>
          <a:p>
            <a:pPr>
              <a:lnSpc>
                <a:spcPct val="120000"/>
              </a:lnSpc>
              <a:spcBef>
                <a:spcPts val="0"/>
              </a:spcBef>
            </a:pPr>
            <a:r>
              <a:rPr lang="en-US" sz="1800" b="1" dirty="0"/>
              <a:t>Listings			Toronto </a:t>
            </a:r>
            <a:r>
              <a:rPr lang="en-US" sz="1800" dirty="0"/>
              <a:t>TSX Venture Exchange (“NMI”), </a:t>
            </a:r>
            <a:r>
              <a:rPr lang="en-US" sz="1800" b="1" dirty="0"/>
              <a:t>New York </a:t>
            </a:r>
            <a:r>
              <a:rPr lang="en-US" sz="1800" dirty="0"/>
              <a:t>OTCQB(“NMREF”)</a:t>
            </a:r>
          </a:p>
          <a:p>
            <a:pPr>
              <a:lnSpc>
                <a:spcPct val="120000"/>
              </a:lnSpc>
              <a:spcBef>
                <a:spcPts val="0"/>
              </a:spcBef>
            </a:pPr>
            <a:r>
              <a:rPr lang="en-US" sz="1800" b="1" dirty="0"/>
              <a:t>Head Office			</a:t>
            </a:r>
            <a:r>
              <a:rPr lang="en-US" sz="1800" dirty="0"/>
              <a:t>Halifax, Nova Scotia</a:t>
            </a:r>
            <a:endParaRPr lang="en-US" sz="1800" b="1" dirty="0"/>
          </a:p>
          <a:p>
            <a:pPr>
              <a:lnSpc>
                <a:spcPct val="120000"/>
              </a:lnSpc>
              <a:spcBef>
                <a:spcPts val="0"/>
              </a:spcBef>
            </a:pPr>
            <a:r>
              <a:rPr lang="en-US" sz="1800" b="1" dirty="0"/>
              <a:t>Operations Office		</a:t>
            </a:r>
            <a:r>
              <a:rPr lang="en-US" sz="1800" dirty="0"/>
              <a:t>Windhoek, Namibia</a:t>
            </a:r>
          </a:p>
          <a:p>
            <a:r>
              <a:rPr lang="en-US" sz="1800" b="1" dirty="0"/>
              <a:t>Shares Issued			</a:t>
            </a:r>
            <a:r>
              <a:rPr lang="en-US" sz="1800" dirty="0"/>
              <a:t>217,824,875</a:t>
            </a:r>
          </a:p>
          <a:p>
            <a:r>
              <a:rPr lang="en-US" sz="1800" b="1" dirty="0"/>
              <a:t>Insider Ownership	</a:t>
            </a:r>
            <a:r>
              <a:rPr lang="en-US" sz="1800" dirty="0"/>
              <a:t> 	22%</a:t>
            </a:r>
          </a:p>
          <a:p>
            <a:r>
              <a:rPr lang="en-US" sz="1800" b="1" dirty="0"/>
              <a:t>Single Largest Shareholder       	</a:t>
            </a:r>
            <a:r>
              <a:rPr lang="en-US" sz="1800" dirty="0"/>
              <a:t>43%  Bannerman Energy, ASX:BMN</a:t>
            </a:r>
            <a:r>
              <a:rPr lang="en-US" sz="1800" b="1" dirty="0"/>
              <a:t>		</a:t>
            </a:r>
          </a:p>
          <a:p>
            <a:r>
              <a:rPr lang="en-US" sz="1800" b="1" dirty="0"/>
              <a:t>Market Capitalization		</a:t>
            </a:r>
            <a:r>
              <a:rPr lang="en-US" sz="1800" dirty="0"/>
              <a:t>CAD10 million (June 2025)</a:t>
            </a:r>
          </a:p>
          <a:p>
            <a:endParaRPr lang="en-US" sz="1800" dirty="0"/>
          </a:p>
          <a:p>
            <a:endParaRPr lang="en-US" sz="1800" b="1" dirty="0"/>
          </a:p>
        </p:txBody>
      </p:sp>
      <p:sp>
        <p:nvSpPr>
          <p:cNvPr id="4" name="Flowchart: Process 3">
            <a:extLst>
              <a:ext uri="{FF2B5EF4-FFF2-40B4-BE49-F238E27FC236}">
                <a16:creationId xmlns:a16="http://schemas.microsoft.com/office/drawing/2014/main" id="{5EDB4299-36FD-2881-AFC9-B61498161199}"/>
              </a:ext>
            </a:extLst>
          </p:cNvPr>
          <p:cNvSpPr/>
          <p:nvPr/>
        </p:nvSpPr>
        <p:spPr>
          <a:xfrm>
            <a:off x="8226512" y="2780062"/>
            <a:ext cx="3664688" cy="612648"/>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lumMod val="95000"/>
                    <a:lumOff val="5000"/>
                  </a:schemeClr>
                </a:solidFill>
              </a:rPr>
              <a:t>Namibia Critical Metals Inc.</a:t>
            </a:r>
          </a:p>
          <a:p>
            <a:pPr algn="ctr"/>
            <a:r>
              <a:rPr lang="de-DE" dirty="0">
                <a:solidFill>
                  <a:schemeClr val="tx1">
                    <a:lumMod val="95000"/>
                    <a:lumOff val="5000"/>
                  </a:schemeClr>
                </a:solidFill>
              </a:rPr>
              <a:t>Canada</a:t>
            </a:r>
            <a:endParaRPr lang="en-ZA" dirty="0">
              <a:solidFill>
                <a:schemeClr val="tx1">
                  <a:lumMod val="95000"/>
                  <a:lumOff val="5000"/>
                </a:schemeClr>
              </a:solidFill>
            </a:endParaRPr>
          </a:p>
        </p:txBody>
      </p:sp>
      <p:sp>
        <p:nvSpPr>
          <p:cNvPr id="5" name="Flowchart: Process 4">
            <a:extLst>
              <a:ext uri="{FF2B5EF4-FFF2-40B4-BE49-F238E27FC236}">
                <a16:creationId xmlns:a16="http://schemas.microsoft.com/office/drawing/2014/main" id="{622AF049-4356-BCA7-E75E-E3697C72AD5A}"/>
              </a:ext>
            </a:extLst>
          </p:cNvPr>
          <p:cNvSpPr/>
          <p:nvPr/>
        </p:nvSpPr>
        <p:spPr>
          <a:xfrm>
            <a:off x="8226512" y="4000478"/>
            <a:ext cx="3664688" cy="612648"/>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lumMod val="95000"/>
                    <a:lumOff val="5000"/>
                  </a:schemeClr>
                </a:solidFill>
              </a:rPr>
              <a:t>Namibia Rare Earths Cayman Inc. Cayman Islands</a:t>
            </a:r>
            <a:endParaRPr lang="en-ZA" dirty="0">
              <a:solidFill>
                <a:schemeClr val="tx1">
                  <a:lumMod val="95000"/>
                  <a:lumOff val="5000"/>
                </a:schemeClr>
              </a:solidFill>
            </a:endParaRPr>
          </a:p>
        </p:txBody>
      </p:sp>
      <p:sp>
        <p:nvSpPr>
          <p:cNvPr id="6" name="Flowchart: Process 5">
            <a:extLst>
              <a:ext uri="{FF2B5EF4-FFF2-40B4-BE49-F238E27FC236}">
                <a16:creationId xmlns:a16="http://schemas.microsoft.com/office/drawing/2014/main" id="{0A483470-4488-549B-ABAE-1922875AFAF0}"/>
              </a:ext>
            </a:extLst>
          </p:cNvPr>
          <p:cNvSpPr/>
          <p:nvPr/>
        </p:nvSpPr>
        <p:spPr>
          <a:xfrm>
            <a:off x="8579560" y="5259541"/>
            <a:ext cx="2943340" cy="612648"/>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lumMod val="95000"/>
                    <a:lumOff val="5000"/>
                  </a:schemeClr>
                </a:solidFill>
              </a:rPr>
              <a:t>Namibia Rare Earth (Pty) Ltd</a:t>
            </a:r>
          </a:p>
          <a:p>
            <a:pPr algn="ctr"/>
            <a:r>
              <a:rPr lang="de-DE" dirty="0">
                <a:solidFill>
                  <a:schemeClr val="tx1">
                    <a:lumMod val="95000"/>
                    <a:lumOff val="5000"/>
                  </a:schemeClr>
                </a:solidFill>
              </a:rPr>
              <a:t>Namibia</a:t>
            </a:r>
            <a:endParaRPr lang="en-ZA" dirty="0">
              <a:solidFill>
                <a:schemeClr val="tx1">
                  <a:lumMod val="95000"/>
                  <a:lumOff val="5000"/>
                </a:schemeClr>
              </a:solidFill>
            </a:endParaRPr>
          </a:p>
        </p:txBody>
      </p:sp>
      <p:sp>
        <p:nvSpPr>
          <p:cNvPr id="7" name="Flowchart: Process 6">
            <a:extLst>
              <a:ext uri="{FF2B5EF4-FFF2-40B4-BE49-F238E27FC236}">
                <a16:creationId xmlns:a16="http://schemas.microsoft.com/office/drawing/2014/main" id="{C187F6FA-645E-1920-9F45-13D916BFEC4C}"/>
              </a:ext>
            </a:extLst>
          </p:cNvPr>
          <p:cNvSpPr/>
          <p:nvPr/>
        </p:nvSpPr>
        <p:spPr>
          <a:xfrm>
            <a:off x="5061660" y="5259541"/>
            <a:ext cx="2755900" cy="612648"/>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lumMod val="95000"/>
                    <a:lumOff val="5000"/>
                  </a:schemeClr>
                </a:solidFill>
              </a:rPr>
              <a:t>PhilCo 196 (Pty) Ltd</a:t>
            </a:r>
          </a:p>
          <a:p>
            <a:pPr algn="ctr"/>
            <a:r>
              <a:rPr lang="de-DE" dirty="0">
                <a:solidFill>
                  <a:schemeClr val="tx1">
                    <a:lumMod val="95000"/>
                    <a:lumOff val="5000"/>
                  </a:schemeClr>
                </a:solidFill>
              </a:rPr>
              <a:t>Namibia</a:t>
            </a:r>
            <a:endParaRPr lang="en-ZA" dirty="0">
              <a:solidFill>
                <a:schemeClr val="tx1">
                  <a:lumMod val="95000"/>
                  <a:lumOff val="5000"/>
                </a:schemeClr>
              </a:solidFill>
            </a:endParaRPr>
          </a:p>
        </p:txBody>
      </p:sp>
      <p:cxnSp>
        <p:nvCxnSpPr>
          <p:cNvPr id="9" name="Straight Arrow Connector 8">
            <a:extLst>
              <a:ext uri="{FF2B5EF4-FFF2-40B4-BE49-F238E27FC236}">
                <a16:creationId xmlns:a16="http://schemas.microsoft.com/office/drawing/2014/main" id="{9CECCA09-404B-0544-F124-4B528BD3C609}"/>
              </a:ext>
            </a:extLst>
          </p:cNvPr>
          <p:cNvCxnSpPr>
            <a:cxnSpLocks/>
            <a:stCxn id="4" idx="2"/>
            <a:endCxn id="5" idx="0"/>
          </p:cNvCxnSpPr>
          <p:nvPr/>
        </p:nvCxnSpPr>
        <p:spPr>
          <a:xfrm>
            <a:off x="10058856" y="3392710"/>
            <a:ext cx="0" cy="607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8026122-4479-0F0E-2A27-6D8FD2103E51}"/>
              </a:ext>
            </a:extLst>
          </p:cNvPr>
          <p:cNvCxnSpPr>
            <a:cxnSpLocks/>
            <a:stCxn id="7" idx="3"/>
            <a:endCxn id="6" idx="1"/>
          </p:cNvCxnSpPr>
          <p:nvPr/>
        </p:nvCxnSpPr>
        <p:spPr>
          <a:xfrm>
            <a:off x="7817560" y="5565865"/>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EB87E18-BD8A-784E-0661-91E81B408D0B}"/>
              </a:ext>
            </a:extLst>
          </p:cNvPr>
          <p:cNvCxnSpPr>
            <a:cxnSpLocks/>
            <a:stCxn id="5" idx="2"/>
            <a:endCxn id="6" idx="0"/>
          </p:cNvCxnSpPr>
          <p:nvPr/>
        </p:nvCxnSpPr>
        <p:spPr>
          <a:xfrm flipH="1">
            <a:off x="10051230" y="4613126"/>
            <a:ext cx="7626" cy="646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6A56CC1-2FAD-9566-2A25-917EB8AC1336}"/>
              </a:ext>
            </a:extLst>
          </p:cNvPr>
          <p:cNvSpPr txBox="1"/>
          <p:nvPr/>
        </p:nvSpPr>
        <p:spPr>
          <a:xfrm>
            <a:off x="10075618" y="4763848"/>
            <a:ext cx="542136" cy="338554"/>
          </a:xfrm>
          <a:prstGeom prst="rect">
            <a:avLst/>
          </a:prstGeom>
          <a:noFill/>
        </p:spPr>
        <p:txBody>
          <a:bodyPr wrap="none" rtlCol="0">
            <a:spAutoFit/>
          </a:bodyPr>
          <a:lstStyle/>
          <a:p>
            <a:r>
              <a:rPr lang="de-DE" sz="1600" b="1" dirty="0">
                <a:solidFill>
                  <a:schemeClr val="tx1">
                    <a:lumMod val="95000"/>
                    <a:lumOff val="5000"/>
                  </a:schemeClr>
                </a:solidFill>
              </a:rPr>
              <a:t>95%</a:t>
            </a:r>
            <a:endParaRPr lang="en-ZA" sz="1600" b="1" dirty="0">
              <a:solidFill>
                <a:schemeClr val="tx1">
                  <a:lumMod val="95000"/>
                  <a:lumOff val="5000"/>
                </a:schemeClr>
              </a:solidFill>
            </a:endParaRPr>
          </a:p>
        </p:txBody>
      </p:sp>
      <p:sp>
        <p:nvSpPr>
          <p:cNvPr id="23" name="TextBox 22">
            <a:extLst>
              <a:ext uri="{FF2B5EF4-FFF2-40B4-BE49-F238E27FC236}">
                <a16:creationId xmlns:a16="http://schemas.microsoft.com/office/drawing/2014/main" id="{561BD080-0045-9B76-50B9-FA816BBBBFC9}"/>
              </a:ext>
            </a:extLst>
          </p:cNvPr>
          <p:cNvSpPr txBox="1"/>
          <p:nvPr/>
        </p:nvSpPr>
        <p:spPr>
          <a:xfrm>
            <a:off x="10023521" y="3511202"/>
            <a:ext cx="646331" cy="338554"/>
          </a:xfrm>
          <a:prstGeom prst="rect">
            <a:avLst/>
          </a:prstGeom>
          <a:noFill/>
        </p:spPr>
        <p:txBody>
          <a:bodyPr wrap="none" rtlCol="0">
            <a:spAutoFit/>
          </a:bodyPr>
          <a:lstStyle/>
          <a:p>
            <a:r>
              <a:rPr lang="de-DE" sz="1600" b="1" dirty="0">
                <a:solidFill>
                  <a:schemeClr val="tx1">
                    <a:lumMod val="95000"/>
                    <a:lumOff val="5000"/>
                  </a:schemeClr>
                </a:solidFill>
              </a:rPr>
              <a:t>100%</a:t>
            </a:r>
            <a:endParaRPr lang="en-ZA" sz="1600" b="1" dirty="0">
              <a:solidFill>
                <a:schemeClr val="tx1">
                  <a:lumMod val="95000"/>
                  <a:lumOff val="5000"/>
                </a:schemeClr>
              </a:solidFill>
            </a:endParaRPr>
          </a:p>
        </p:txBody>
      </p:sp>
      <p:sp>
        <p:nvSpPr>
          <p:cNvPr id="24" name="TextBox 23">
            <a:extLst>
              <a:ext uri="{FF2B5EF4-FFF2-40B4-BE49-F238E27FC236}">
                <a16:creationId xmlns:a16="http://schemas.microsoft.com/office/drawing/2014/main" id="{B669726A-F46D-C957-59B6-A478BF658307}"/>
              </a:ext>
            </a:extLst>
          </p:cNvPr>
          <p:cNvSpPr txBox="1"/>
          <p:nvPr/>
        </p:nvSpPr>
        <p:spPr>
          <a:xfrm>
            <a:off x="7957250" y="5273314"/>
            <a:ext cx="437940" cy="338554"/>
          </a:xfrm>
          <a:prstGeom prst="rect">
            <a:avLst/>
          </a:prstGeom>
          <a:noFill/>
        </p:spPr>
        <p:txBody>
          <a:bodyPr wrap="none" rtlCol="0">
            <a:spAutoFit/>
          </a:bodyPr>
          <a:lstStyle/>
          <a:p>
            <a:r>
              <a:rPr lang="de-DE" sz="1600" b="1" dirty="0">
                <a:solidFill>
                  <a:schemeClr val="tx1">
                    <a:lumMod val="95000"/>
                    <a:lumOff val="5000"/>
                  </a:schemeClr>
                </a:solidFill>
              </a:rPr>
              <a:t>5%</a:t>
            </a:r>
            <a:endParaRPr lang="en-ZA" sz="1600" b="1" dirty="0">
              <a:solidFill>
                <a:schemeClr val="tx1">
                  <a:lumMod val="95000"/>
                  <a:lumOff val="5000"/>
                </a:schemeClr>
              </a:solidFill>
            </a:endParaRPr>
          </a:p>
        </p:txBody>
      </p:sp>
      <p:sp>
        <p:nvSpPr>
          <p:cNvPr id="28" name="TextBox 27">
            <a:extLst>
              <a:ext uri="{FF2B5EF4-FFF2-40B4-BE49-F238E27FC236}">
                <a16:creationId xmlns:a16="http://schemas.microsoft.com/office/drawing/2014/main" id="{A3917A5D-3288-FDF5-2BD9-50C6947CFCFD}"/>
              </a:ext>
            </a:extLst>
          </p:cNvPr>
          <p:cNvSpPr txBox="1"/>
          <p:nvPr/>
        </p:nvSpPr>
        <p:spPr>
          <a:xfrm>
            <a:off x="10075618" y="5893412"/>
            <a:ext cx="646331" cy="338554"/>
          </a:xfrm>
          <a:prstGeom prst="rect">
            <a:avLst/>
          </a:prstGeom>
          <a:noFill/>
        </p:spPr>
        <p:txBody>
          <a:bodyPr wrap="none" rtlCol="0">
            <a:spAutoFit/>
          </a:bodyPr>
          <a:lstStyle/>
          <a:p>
            <a:r>
              <a:rPr lang="de-DE" sz="1600" b="1" dirty="0"/>
              <a:t>100%</a:t>
            </a:r>
            <a:endParaRPr lang="en-ZA" sz="1600" b="1" dirty="0"/>
          </a:p>
        </p:txBody>
      </p:sp>
      <p:sp>
        <p:nvSpPr>
          <p:cNvPr id="29" name="Flowchart: Process 28">
            <a:extLst>
              <a:ext uri="{FF2B5EF4-FFF2-40B4-BE49-F238E27FC236}">
                <a16:creationId xmlns:a16="http://schemas.microsoft.com/office/drawing/2014/main" id="{6039048A-3625-F550-F7C6-4176AF01D42C}"/>
              </a:ext>
            </a:extLst>
          </p:cNvPr>
          <p:cNvSpPr/>
          <p:nvPr/>
        </p:nvSpPr>
        <p:spPr>
          <a:xfrm>
            <a:off x="8579560" y="6328512"/>
            <a:ext cx="2943340" cy="338554"/>
          </a:xfrm>
          <a:prstGeom prst="flowChart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lumMod val="95000"/>
                    <a:lumOff val="5000"/>
                  </a:schemeClr>
                </a:solidFill>
              </a:rPr>
              <a:t>Mining License ML200</a:t>
            </a:r>
            <a:endParaRPr lang="en-ZA" dirty="0">
              <a:solidFill>
                <a:schemeClr val="tx1">
                  <a:lumMod val="95000"/>
                  <a:lumOff val="5000"/>
                </a:schemeClr>
              </a:solidFill>
            </a:endParaRPr>
          </a:p>
        </p:txBody>
      </p:sp>
      <p:cxnSp>
        <p:nvCxnSpPr>
          <p:cNvPr id="30" name="Straight Arrow Connector 29">
            <a:extLst>
              <a:ext uri="{FF2B5EF4-FFF2-40B4-BE49-F238E27FC236}">
                <a16:creationId xmlns:a16="http://schemas.microsoft.com/office/drawing/2014/main" id="{05B8A55D-A0AE-A0CF-AB03-831ED9D020D0}"/>
              </a:ext>
            </a:extLst>
          </p:cNvPr>
          <p:cNvCxnSpPr>
            <a:cxnSpLocks/>
            <a:stCxn id="6" idx="2"/>
            <a:endCxn id="29" idx="0"/>
          </p:cNvCxnSpPr>
          <p:nvPr/>
        </p:nvCxnSpPr>
        <p:spPr>
          <a:xfrm>
            <a:off x="10051230" y="5872189"/>
            <a:ext cx="0" cy="456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817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0" y="0"/>
            <a:ext cx="11534660" cy="733925"/>
          </a:xfrm>
        </p:spPr>
        <p:txBody>
          <a:bodyPr>
            <a:noAutofit/>
          </a:bodyPr>
          <a:lstStyle/>
          <a:p>
            <a:pPr algn="ctr"/>
            <a:r>
              <a:rPr lang="de-DE" sz="2800" b="1" dirty="0">
                <a:latin typeface="+mn-lt"/>
              </a:rPr>
              <a:t> Corporate and in-country team with strong track record</a:t>
            </a:r>
            <a:endParaRPr lang="en-CA" sz="2800" b="1" dirty="0">
              <a:latin typeface="+mn-lt"/>
            </a:endParaRPr>
          </a:p>
        </p:txBody>
      </p:sp>
      <p:sp>
        <p:nvSpPr>
          <p:cNvPr id="15" name="TextBox 14">
            <a:extLst>
              <a:ext uri="{FF2B5EF4-FFF2-40B4-BE49-F238E27FC236}">
                <a16:creationId xmlns:a16="http://schemas.microsoft.com/office/drawing/2014/main" id="{303D9C5D-5725-4593-9DDB-A6F7BF5D7BE6}"/>
              </a:ext>
            </a:extLst>
          </p:cNvPr>
          <p:cNvSpPr txBox="1"/>
          <p:nvPr/>
        </p:nvSpPr>
        <p:spPr>
          <a:xfrm>
            <a:off x="6652736" y="2245380"/>
            <a:ext cx="1732801" cy="4524315"/>
          </a:xfrm>
          <a:prstGeom prst="rect">
            <a:avLst/>
          </a:prstGeom>
          <a:noFill/>
        </p:spPr>
        <p:txBody>
          <a:bodyPr wrap="square">
            <a:spAutoFit/>
          </a:bodyPr>
          <a:lstStyle/>
          <a:p>
            <a:r>
              <a:rPr lang="en-US" sz="1200" b="1" i="0" dirty="0">
                <a:solidFill>
                  <a:srgbClr val="000000"/>
                </a:solidFill>
                <a:effectLst/>
              </a:rPr>
              <a:t>Gideon Kalumbu, </a:t>
            </a:r>
          </a:p>
          <a:p>
            <a:r>
              <a:rPr lang="en-US" sz="1200" b="1" i="0" dirty="0" err="1">
                <a:solidFill>
                  <a:srgbClr val="000000"/>
                </a:solidFill>
                <a:effectLst/>
              </a:rPr>
              <a:t>BScGeol</a:t>
            </a:r>
            <a:r>
              <a:rPr lang="en-US" sz="1200" b="1" dirty="0">
                <a:solidFill>
                  <a:srgbClr val="000000"/>
                </a:solidFill>
              </a:rPr>
              <a:t>, </a:t>
            </a:r>
            <a:r>
              <a:rPr lang="en-US" sz="1200" b="1" dirty="0" err="1">
                <a:solidFill>
                  <a:srgbClr val="000000"/>
                </a:solidFill>
              </a:rPr>
              <a:t>MScGeol</a:t>
            </a:r>
            <a:endParaRPr lang="en-US" sz="1200" b="1" i="0" dirty="0">
              <a:solidFill>
                <a:srgbClr val="000000"/>
              </a:solidFill>
              <a:effectLst/>
            </a:endParaRPr>
          </a:p>
          <a:p>
            <a:r>
              <a:rPr lang="en-US" sz="1200" b="1" i="1" dirty="0">
                <a:solidFill>
                  <a:srgbClr val="000000"/>
                </a:solidFill>
                <a:effectLst/>
              </a:rPr>
              <a:t>Chief Geologist</a:t>
            </a:r>
          </a:p>
          <a:p>
            <a:r>
              <a:rPr lang="en-US" sz="1200" b="0" i="0" dirty="0" err="1">
                <a:solidFill>
                  <a:srgbClr val="000000"/>
                </a:solidFill>
                <a:effectLst/>
              </a:rPr>
              <a:t>Mr</a:t>
            </a:r>
            <a:r>
              <a:rPr lang="en-US" sz="1200" b="0" i="0" dirty="0">
                <a:solidFill>
                  <a:srgbClr val="000000"/>
                </a:solidFill>
                <a:effectLst/>
              </a:rPr>
              <a:t> Kalumbu is a geologist based in Namibia. Over his 15 years tenure in mineral exploration, Gideon continues to support the company’s management in the execution of projects ranging from geological </a:t>
            </a:r>
            <a:r>
              <a:rPr lang="en-US" sz="1200" dirty="0">
                <a:solidFill>
                  <a:srgbClr val="000000"/>
                </a:solidFill>
              </a:rPr>
              <a:t>field work </a:t>
            </a:r>
            <a:r>
              <a:rPr lang="en-US" sz="1200" b="0" i="0" dirty="0">
                <a:solidFill>
                  <a:srgbClr val="000000"/>
                </a:solidFill>
                <a:effectLst/>
              </a:rPr>
              <a:t>to project management. He has been responsible for the site management of exploration work on a number of projects such as the Lofdal HREE Project and the Opuwo Cobalt Project. </a:t>
            </a:r>
            <a:r>
              <a:rPr lang="en-US" sz="1200" dirty="0">
                <a:solidFill>
                  <a:srgbClr val="000000"/>
                </a:solidFill>
              </a:rPr>
              <a:t>Gideon also acts as </a:t>
            </a:r>
            <a:r>
              <a:rPr lang="en-US" sz="1200" b="0" i="0" dirty="0">
                <a:solidFill>
                  <a:srgbClr val="000000"/>
                </a:solidFill>
                <a:effectLst/>
              </a:rPr>
              <a:t>Radiation Safety Officer for the Lofdal Project.</a:t>
            </a:r>
            <a:endParaRPr lang="en-CA" sz="1200" dirty="0"/>
          </a:p>
        </p:txBody>
      </p:sp>
      <p:pic>
        <p:nvPicPr>
          <p:cNvPr id="16" name="Picture 15" descr="A picture containing wall, person, indoor, posing&#10;&#10;Description automatically generated">
            <a:extLst>
              <a:ext uri="{FF2B5EF4-FFF2-40B4-BE49-F238E27FC236}">
                <a16:creationId xmlns:a16="http://schemas.microsoft.com/office/drawing/2014/main" id="{BE304312-0585-4F82-A41B-6CEEBEE611B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 b="4033"/>
          <a:stretch/>
        </p:blipFill>
        <p:spPr>
          <a:xfrm>
            <a:off x="8673825" y="910923"/>
            <a:ext cx="1012339" cy="1273477"/>
          </a:xfrm>
          <a:prstGeom prst="rect">
            <a:avLst/>
          </a:prstGeom>
        </p:spPr>
      </p:pic>
      <p:sp>
        <p:nvSpPr>
          <p:cNvPr id="2" name="Rectangle 1"/>
          <p:cNvSpPr/>
          <p:nvPr/>
        </p:nvSpPr>
        <p:spPr>
          <a:xfrm>
            <a:off x="8490412" y="2261809"/>
            <a:ext cx="1630710" cy="3970318"/>
          </a:xfrm>
          <a:prstGeom prst="rect">
            <a:avLst/>
          </a:prstGeom>
        </p:spPr>
        <p:txBody>
          <a:bodyPr wrap="square">
            <a:spAutoFit/>
          </a:bodyPr>
          <a:lstStyle/>
          <a:p>
            <a:r>
              <a:rPr lang="en-US" sz="1200" b="1" dirty="0"/>
              <a:t>Barbara Mulcahy, </a:t>
            </a:r>
            <a:r>
              <a:rPr lang="en-US" sz="1200" b="1" dirty="0" err="1"/>
              <a:t>B.Eng</a:t>
            </a:r>
            <a:r>
              <a:rPr lang="en-US" sz="1200" b="1" dirty="0"/>
              <a:t>, </a:t>
            </a:r>
            <a:r>
              <a:rPr lang="en-US" sz="1200" b="1" dirty="0" err="1"/>
              <a:t>PR.Eng</a:t>
            </a:r>
            <a:r>
              <a:rPr lang="en-US" sz="1200" b="1" dirty="0"/>
              <a:t>  </a:t>
            </a:r>
            <a:r>
              <a:rPr lang="en-US" sz="1200" b="1" i="1" dirty="0"/>
              <a:t>Metallurgical Advisor</a:t>
            </a:r>
          </a:p>
          <a:p>
            <a:r>
              <a:rPr lang="en-US" sz="1200" dirty="0"/>
              <a:t>Based in South Africa, Barbara has 25 years experience in the metallurgical consulting, project process engineering design &amp; development and research sectors. Her experience includes metallurgical project development from geology and mine development through to ore dressing and refining, process engineering design and project development.</a:t>
            </a:r>
            <a:endParaRPr lang="de-DE" sz="1200" dirty="0"/>
          </a:p>
        </p:txBody>
      </p:sp>
      <p:sp>
        <p:nvSpPr>
          <p:cNvPr id="17" name="TextBox 16"/>
          <p:cNvSpPr txBox="1"/>
          <p:nvPr/>
        </p:nvSpPr>
        <p:spPr>
          <a:xfrm>
            <a:off x="10317384" y="2245380"/>
            <a:ext cx="1731303" cy="4154984"/>
          </a:xfrm>
          <a:prstGeom prst="rect">
            <a:avLst/>
          </a:prstGeom>
          <a:noFill/>
        </p:spPr>
        <p:txBody>
          <a:bodyPr wrap="square">
            <a:spAutoFit/>
          </a:bodyPr>
          <a:lstStyle>
            <a:defPPr>
              <a:defRPr lang="en-US"/>
            </a:defPPr>
            <a:lvl1pPr>
              <a:defRPr sz="1200" b="1" i="0">
                <a:solidFill>
                  <a:srgbClr val="000000"/>
                </a:solidFill>
                <a:effectLst/>
              </a:defRPr>
            </a:lvl1pPr>
          </a:lstStyle>
          <a:p>
            <a:r>
              <a:rPr lang="de-DE" dirty="0"/>
              <a:t>Uda Nakamhela, B.A. LL.M.  </a:t>
            </a:r>
            <a:r>
              <a:rPr lang="de-DE" i="1" dirty="0"/>
              <a:t>Legal, Environment, Community Relations &amp; Governance</a:t>
            </a:r>
          </a:p>
          <a:p>
            <a:r>
              <a:rPr lang="de-DE" b="0" dirty="0"/>
              <a:t>Mr. Nakamhela has over 20 years of experience in ESG in the Namibian exploration, mining and tourism sectors. </a:t>
            </a:r>
          </a:p>
          <a:p>
            <a:r>
              <a:rPr lang="de-DE" b="0" dirty="0"/>
              <a:t>Mr. Nakamhela has been </a:t>
            </a:r>
            <a:r>
              <a:rPr lang="en-US" b="0" dirty="0"/>
              <a:t>a Legal Practitioner of the High Court of</a:t>
            </a:r>
          </a:p>
          <a:p>
            <a:r>
              <a:rPr lang="en-US" b="0" dirty="0"/>
              <a:t>Namibia since 29 July 2002. </a:t>
            </a:r>
            <a:r>
              <a:rPr lang="de-DE" b="0" dirty="0"/>
              <a:t>From 2003 to 2005 he worked as coordinator of the Community Based Natural Resource Management Unit for the Namibia Nature Foundation.</a:t>
            </a:r>
          </a:p>
        </p:txBody>
      </p:sp>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03555" y="924315"/>
            <a:ext cx="981316" cy="1261692"/>
          </a:xfrm>
          <a:prstGeom prst="rect">
            <a:avLst/>
          </a:prstGeom>
        </p:spPr>
      </p:pic>
      <p:sp>
        <p:nvSpPr>
          <p:cNvPr id="4" name="TextBox 3">
            <a:extLst>
              <a:ext uri="{FF2B5EF4-FFF2-40B4-BE49-F238E27FC236}">
                <a16:creationId xmlns:a16="http://schemas.microsoft.com/office/drawing/2014/main" id="{38E13259-5BD5-8F15-5ED8-56B57C9CB3EC}"/>
              </a:ext>
            </a:extLst>
          </p:cNvPr>
          <p:cNvSpPr txBox="1"/>
          <p:nvPr/>
        </p:nvSpPr>
        <p:spPr>
          <a:xfrm>
            <a:off x="143313" y="2256795"/>
            <a:ext cx="2048448" cy="4154984"/>
          </a:xfrm>
          <a:prstGeom prst="rect">
            <a:avLst/>
          </a:prstGeom>
          <a:noFill/>
          <a:ln>
            <a:noFill/>
          </a:ln>
        </p:spPr>
        <p:txBody>
          <a:bodyPr wrap="square" rtlCol="0">
            <a:spAutoFit/>
          </a:bodyPr>
          <a:lstStyle/>
          <a:p>
            <a:r>
              <a:rPr lang="de-DE" sz="1200" b="1" dirty="0"/>
              <a:t>William L. Price,  </a:t>
            </a:r>
            <a:r>
              <a:rPr lang="de-DE" sz="1200" b="1" i="1" dirty="0"/>
              <a:t>Chair</a:t>
            </a:r>
          </a:p>
          <a:p>
            <a:r>
              <a:rPr lang="en-US" sz="1200" dirty="0"/>
              <a:t>Mr. Price is the former Chairman and Global Chief Investment Officer of Dresdner RCM Global Investors and CIO for equities at Allianz Dresdner RCM. He has served as a corporate director of several publicly traded companies. Mr. Price worked for the US Department of State before going to Wall Street as a securities analyst. He joined Rosenberg Capital Management in 1976 and became Chairman and CEO in 1996. For fifteen of those years, he was a guest lecturer at the Graduate School of Business at Stanford University.</a:t>
            </a:r>
            <a:endParaRPr lang="de-DE" sz="1200" dirty="0"/>
          </a:p>
        </p:txBody>
      </p:sp>
      <p:pic>
        <p:nvPicPr>
          <p:cNvPr id="5" name="Picture 4">
            <a:extLst>
              <a:ext uri="{FF2B5EF4-FFF2-40B4-BE49-F238E27FC236}">
                <a16:creationId xmlns:a16="http://schemas.microsoft.com/office/drawing/2014/main" id="{F23DE83A-1D75-4F9D-1D30-2EC2E73F6281}"/>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783536" y="922139"/>
            <a:ext cx="1045764" cy="1252153"/>
          </a:xfrm>
          <a:prstGeom prst="rect">
            <a:avLst/>
          </a:prstGeom>
          <a:ln>
            <a:noFill/>
          </a:ln>
        </p:spPr>
      </p:pic>
      <p:sp>
        <p:nvSpPr>
          <p:cNvPr id="7" name="TextBox 6">
            <a:extLst>
              <a:ext uri="{FF2B5EF4-FFF2-40B4-BE49-F238E27FC236}">
                <a16:creationId xmlns:a16="http://schemas.microsoft.com/office/drawing/2014/main" id="{266ECF47-B015-FC36-E471-8863FA0F984F}"/>
              </a:ext>
            </a:extLst>
          </p:cNvPr>
          <p:cNvSpPr txBox="1"/>
          <p:nvPr/>
        </p:nvSpPr>
        <p:spPr>
          <a:xfrm>
            <a:off x="2287549" y="2245380"/>
            <a:ext cx="2048448" cy="4524315"/>
          </a:xfrm>
          <a:prstGeom prst="rect">
            <a:avLst/>
          </a:prstGeom>
          <a:noFill/>
          <a:ln>
            <a:noFill/>
          </a:ln>
        </p:spPr>
        <p:txBody>
          <a:bodyPr wrap="square" rtlCol="0">
            <a:spAutoFit/>
          </a:bodyPr>
          <a:lstStyle/>
          <a:p>
            <a:r>
              <a:rPr lang="de-DE" sz="1200" b="1" dirty="0"/>
              <a:t>Darrin Campbell, </a:t>
            </a:r>
          </a:p>
          <a:p>
            <a:r>
              <a:rPr lang="de-DE" sz="1200" b="1" dirty="0"/>
              <a:t>B.Com, CPA-CMA, </a:t>
            </a:r>
            <a:r>
              <a:rPr lang="de-DE" sz="1200" b="1" i="1" dirty="0"/>
              <a:t>President</a:t>
            </a:r>
          </a:p>
          <a:p>
            <a:r>
              <a:rPr lang="en-US" sz="1200" dirty="0"/>
              <a:t>Mr. Campbell is a Chartered Professional Accountant and Certified Management Accountant with 20 years of executive financial management experience. He played key leadership roles in financings and transactions taking companies public onto the TSX-V. From 2013-2014 he was the CFO of </a:t>
            </a:r>
            <a:r>
              <a:rPr lang="en-US" sz="1200" i="1" dirty="0" err="1"/>
              <a:t>Ressources</a:t>
            </a:r>
            <a:r>
              <a:rPr lang="en-US" sz="1200" i="1" dirty="0"/>
              <a:t> </a:t>
            </a:r>
            <a:r>
              <a:rPr lang="en-US" sz="1200" i="1" dirty="0" err="1"/>
              <a:t>Appalaches</a:t>
            </a:r>
            <a:r>
              <a:rPr lang="en-US" sz="1200" dirty="0"/>
              <a:t> and was the financial leader bringing into production Nova Scotia’s first operating gold mine in over 14 years. Mr. Campbell obtained a Bachelor of Commerce from Saint Mary’s University in 1996 and is a member of the Chartered Professional Accountants of Nova Scotia.</a:t>
            </a:r>
            <a:endParaRPr lang="de-DE" sz="1200" dirty="0"/>
          </a:p>
        </p:txBody>
      </p:sp>
      <p:sp>
        <p:nvSpPr>
          <p:cNvPr id="8" name="TextBox 7">
            <a:extLst>
              <a:ext uri="{FF2B5EF4-FFF2-40B4-BE49-F238E27FC236}">
                <a16:creationId xmlns:a16="http://schemas.microsoft.com/office/drawing/2014/main" id="{A907C635-78D3-D8F3-4331-236F944A1E6E}"/>
              </a:ext>
            </a:extLst>
          </p:cNvPr>
          <p:cNvSpPr txBox="1"/>
          <p:nvPr/>
        </p:nvSpPr>
        <p:spPr>
          <a:xfrm>
            <a:off x="4508500" y="2252990"/>
            <a:ext cx="1971733" cy="5139869"/>
          </a:xfrm>
          <a:prstGeom prst="rect">
            <a:avLst/>
          </a:prstGeom>
          <a:noFill/>
          <a:ln>
            <a:noFill/>
          </a:ln>
        </p:spPr>
        <p:txBody>
          <a:bodyPr wrap="square" rtlCol="0">
            <a:spAutoFit/>
          </a:bodyPr>
          <a:lstStyle/>
          <a:p>
            <a:r>
              <a:rPr lang="de-DE" sz="1200" b="1" dirty="0"/>
              <a:t>Rainer Ellmies, PhD, MSc, GeolFA, EurGeol, AusIMM </a:t>
            </a:r>
            <a:r>
              <a:rPr lang="de-DE" sz="1200" b="1" i="1" dirty="0"/>
              <a:t>Vice President Exploration</a:t>
            </a:r>
            <a:r>
              <a:rPr lang="de-DE" sz="1200" b="1" dirty="0"/>
              <a:t> </a:t>
            </a:r>
          </a:p>
          <a:p>
            <a:r>
              <a:rPr lang="en-US" sz="1200" dirty="0"/>
              <a:t>Dr. Ellmies is based in Windhoek and provides all in-country management. He develops the company’s geological concepts and exploration strategies and implements those with our dynamic exploration teams in Namibia. Dr. Ellmies has a broad background with over 30 years experience in academics, exploration, international development cooperation. He has been directly involved in a number of significant discoveries in Namibia and internationally including the  Lofdal HREE, Opuwo Cobalt, Ondoto LREE and Epembe Ta-Nb deposits.</a:t>
            </a:r>
          </a:p>
          <a:p>
            <a:endParaRPr lang="en-US" sz="1600" dirty="0"/>
          </a:p>
          <a:p>
            <a:endParaRPr lang="de-DE" sz="1200" dirty="0"/>
          </a:p>
        </p:txBody>
      </p:sp>
      <p:pic>
        <p:nvPicPr>
          <p:cNvPr id="18" name="Picture 17">
            <a:extLst>
              <a:ext uri="{FF2B5EF4-FFF2-40B4-BE49-F238E27FC236}">
                <a16:creationId xmlns:a16="http://schemas.microsoft.com/office/drawing/2014/main" id="{12F10197-A779-8588-BC48-B387BC33EB4D}"/>
              </a:ext>
            </a:extLst>
          </p:cNvPr>
          <p:cNvPicPr>
            <a:picLocks noChangeAspect="1"/>
          </p:cNvPicPr>
          <p:nvPr/>
        </p:nvPicPr>
        <p:blipFill rotWithShape="1">
          <a:blip r:embed="rId6"/>
          <a:srcRect l="11961" t="2546" r="12946" b="24446"/>
          <a:stretch/>
        </p:blipFill>
        <p:spPr>
          <a:xfrm>
            <a:off x="2577045" y="910923"/>
            <a:ext cx="1083707" cy="1257325"/>
          </a:xfrm>
          <a:prstGeom prst="rect">
            <a:avLst/>
          </a:prstGeom>
          <a:ln>
            <a:noFill/>
          </a:ln>
        </p:spPr>
      </p:pic>
      <p:pic>
        <p:nvPicPr>
          <p:cNvPr id="19" name="Picture 18" descr="A person smiling for the camera&#10;&#10;Description automatically generated with low confidence">
            <a:extLst>
              <a:ext uri="{FF2B5EF4-FFF2-40B4-BE49-F238E27FC236}">
                <a16:creationId xmlns:a16="http://schemas.microsoft.com/office/drawing/2014/main" id="{825C2F9C-BE93-C1E0-97B9-2F0E8D91753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t="9119" b="5839"/>
          <a:stretch/>
        </p:blipFill>
        <p:spPr>
          <a:xfrm>
            <a:off x="464784" y="928532"/>
            <a:ext cx="1040917" cy="1239716"/>
          </a:xfrm>
          <a:prstGeom prst="rect">
            <a:avLst/>
          </a:prstGeom>
        </p:spPr>
      </p:pic>
      <p:pic>
        <p:nvPicPr>
          <p:cNvPr id="11" name="Picture 10" descr="A person wearing glasses and a black jacket&#10;&#10;Description automatically generated">
            <a:extLst>
              <a:ext uri="{FF2B5EF4-FFF2-40B4-BE49-F238E27FC236}">
                <a16:creationId xmlns:a16="http://schemas.microsoft.com/office/drawing/2014/main" id="{DE662FF8-1DDE-81E8-87CD-A516A862340A}"/>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6044" t="1" r="21416" b="4608"/>
          <a:stretch/>
        </p:blipFill>
        <p:spPr>
          <a:xfrm>
            <a:off x="6777714" y="910923"/>
            <a:ext cx="1113219" cy="1273477"/>
          </a:xfrm>
          <a:prstGeom prst="rect">
            <a:avLst/>
          </a:prstGeom>
        </p:spPr>
      </p:pic>
    </p:spTree>
    <p:extLst>
      <p:ext uri="{BB962C8B-B14F-4D97-AF65-F5344CB8AC3E}">
        <p14:creationId xmlns:p14="http://schemas.microsoft.com/office/powerpoint/2010/main" val="1929795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5A937D-71AF-1F64-6E23-7179F778EB9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1238" t="1869" r="44089" b="2336"/>
          <a:stretch/>
        </p:blipFill>
        <p:spPr>
          <a:xfrm>
            <a:off x="4448350" y="1431528"/>
            <a:ext cx="4203700" cy="5206998"/>
          </a:xfrm>
          <a:prstGeom prst="rect">
            <a:avLst/>
          </a:prstGeom>
          <a:ln>
            <a:solidFill>
              <a:schemeClr val="accent1">
                <a:lumMod val="50000"/>
              </a:schemeClr>
            </a:solidFill>
          </a:ln>
        </p:spPr>
      </p:pic>
      <p:pic>
        <p:nvPicPr>
          <p:cNvPr id="3" name="Picture 2" descr="A map of africa with a green area&#10;&#10;Description automatically generated with low confidence">
            <a:extLst>
              <a:ext uri="{FF2B5EF4-FFF2-40B4-BE49-F238E27FC236}">
                <a16:creationId xmlns:a16="http://schemas.microsoft.com/office/drawing/2014/main" id="{47D79F50-7E65-C2C8-EC9F-8F2E8ACACA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48350" y="901220"/>
            <a:ext cx="1360045" cy="1316678"/>
          </a:xfrm>
          <a:prstGeom prst="rect">
            <a:avLst/>
          </a:prstGeom>
          <a:ln>
            <a:solidFill>
              <a:schemeClr val="tx1"/>
            </a:solidFill>
          </a:ln>
        </p:spPr>
      </p:pic>
      <p:sp>
        <p:nvSpPr>
          <p:cNvPr id="2" name="TextBox 1">
            <a:extLst>
              <a:ext uri="{FF2B5EF4-FFF2-40B4-BE49-F238E27FC236}">
                <a16:creationId xmlns:a16="http://schemas.microsoft.com/office/drawing/2014/main" id="{9907596F-12C3-C624-A159-FC2B229F1D21}"/>
              </a:ext>
            </a:extLst>
          </p:cNvPr>
          <p:cNvSpPr txBox="1"/>
          <p:nvPr/>
        </p:nvSpPr>
        <p:spPr>
          <a:xfrm>
            <a:off x="5004173" y="3935047"/>
            <a:ext cx="1025338" cy="261610"/>
          </a:xfrm>
          <a:prstGeom prst="rect">
            <a:avLst/>
          </a:prstGeom>
          <a:noFill/>
        </p:spPr>
        <p:txBody>
          <a:bodyPr wrap="square" rtlCol="0">
            <a:spAutoFit/>
          </a:bodyPr>
          <a:lstStyle/>
          <a:p>
            <a:r>
              <a:rPr lang="en-US" sz="1100" b="1" dirty="0" err="1"/>
              <a:t>Harbour</a:t>
            </a:r>
            <a:endParaRPr lang="en-NA" sz="1100" b="1" dirty="0"/>
          </a:p>
        </p:txBody>
      </p:sp>
      <p:sp>
        <p:nvSpPr>
          <p:cNvPr id="5" name="TextBox 4">
            <a:extLst>
              <a:ext uri="{FF2B5EF4-FFF2-40B4-BE49-F238E27FC236}">
                <a16:creationId xmlns:a16="http://schemas.microsoft.com/office/drawing/2014/main" id="{C8223843-293A-E302-5E84-00DD0986FC0A}"/>
              </a:ext>
            </a:extLst>
          </p:cNvPr>
          <p:cNvSpPr txBox="1"/>
          <p:nvPr/>
        </p:nvSpPr>
        <p:spPr>
          <a:xfrm>
            <a:off x="6236882" y="826325"/>
            <a:ext cx="1313599" cy="523220"/>
          </a:xfrm>
          <a:prstGeom prst="rect">
            <a:avLst/>
          </a:prstGeom>
          <a:noFill/>
        </p:spPr>
        <p:txBody>
          <a:bodyPr wrap="square" rtlCol="0">
            <a:spAutoFit/>
          </a:bodyPr>
          <a:lstStyle/>
          <a:p>
            <a:pPr algn="ctr"/>
            <a:r>
              <a:rPr lang="en-US" sz="1400" b="1" dirty="0">
                <a:solidFill>
                  <a:schemeClr val="accent1">
                    <a:lumMod val="50000"/>
                  </a:schemeClr>
                </a:solidFill>
              </a:rPr>
              <a:t>Mining License ML200 Lofdal</a:t>
            </a:r>
            <a:endParaRPr lang="en-NA" sz="1400" b="1" dirty="0">
              <a:solidFill>
                <a:schemeClr val="accent1">
                  <a:lumMod val="50000"/>
                </a:schemeClr>
              </a:solidFill>
            </a:endParaRPr>
          </a:p>
        </p:txBody>
      </p:sp>
      <p:grpSp>
        <p:nvGrpSpPr>
          <p:cNvPr id="6" name="Group 5">
            <a:extLst>
              <a:ext uri="{FF2B5EF4-FFF2-40B4-BE49-F238E27FC236}">
                <a16:creationId xmlns:a16="http://schemas.microsoft.com/office/drawing/2014/main" id="{175C4038-195A-4360-4BEC-E6A75A4F9DEF}"/>
              </a:ext>
            </a:extLst>
          </p:cNvPr>
          <p:cNvGrpSpPr/>
          <p:nvPr/>
        </p:nvGrpSpPr>
        <p:grpSpPr>
          <a:xfrm>
            <a:off x="8835943" y="1431528"/>
            <a:ext cx="3159415" cy="2300449"/>
            <a:chOff x="4274544" y="1214813"/>
            <a:chExt cx="3159415" cy="2300449"/>
          </a:xfrm>
        </p:grpSpPr>
        <p:pic>
          <p:nvPicPr>
            <p:cNvPr id="7" name="Picture 6">
              <a:extLst>
                <a:ext uri="{FF2B5EF4-FFF2-40B4-BE49-F238E27FC236}">
                  <a16:creationId xmlns:a16="http://schemas.microsoft.com/office/drawing/2014/main" id="{0677ED23-8D7D-EF51-329B-79701BE471E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74544" y="1214813"/>
              <a:ext cx="3159415" cy="2300449"/>
            </a:xfrm>
            <a:prstGeom prst="rect">
              <a:avLst/>
            </a:prstGeom>
          </p:spPr>
        </p:pic>
        <p:sp>
          <p:nvSpPr>
            <p:cNvPr id="8" name="Rectangle 7">
              <a:extLst>
                <a:ext uri="{FF2B5EF4-FFF2-40B4-BE49-F238E27FC236}">
                  <a16:creationId xmlns:a16="http://schemas.microsoft.com/office/drawing/2014/main" id="{13CAF98C-0BD4-67F5-27B4-753618F1B297}"/>
                </a:ext>
              </a:extLst>
            </p:cNvPr>
            <p:cNvSpPr/>
            <p:nvPr/>
          </p:nvSpPr>
          <p:spPr>
            <a:xfrm>
              <a:off x="4562679" y="3145930"/>
              <a:ext cx="2583143" cy="369332"/>
            </a:xfrm>
            <a:prstGeom prst="rect">
              <a:avLst/>
            </a:prstGeom>
          </p:spPr>
          <p:txBody>
            <a:bodyPr wrap="none">
              <a:spAutoFit/>
            </a:bodyPr>
            <a:lstStyle/>
            <a:p>
              <a:pPr marL="171450" indent="-171450">
                <a:spcAft>
                  <a:spcPts val="600"/>
                </a:spcAft>
                <a:buFont typeface="Wingdings" panose="05000000000000000000" pitchFamily="2" charset="2"/>
                <a:buChar char="ü"/>
                <a:defRPr/>
              </a:pPr>
              <a:r>
                <a:rPr lang="en-US" b="1" dirty="0">
                  <a:solidFill>
                    <a:schemeClr val="bg1"/>
                  </a:solidFill>
                </a:rPr>
                <a:t>Excellent infrastructure</a:t>
              </a:r>
            </a:p>
          </p:txBody>
        </p:sp>
      </p:grpSp>
      <p:sp>
        <p:nvSpPr>
          <p:cNvPr id="9" name="Rectangle 8">
            <a:extLst>
              <a:ext uri="{FF2B5EF4-FFF2-40B4-BE49-F238E27FC236}">
                <a16:creationId xmlns:a16="http://schemas.microsoft.com/office/drawing/2014/main" id="{8D450C3B-CDE2-D62F-2C53-B7BFB4B7C532}"/>
              </a:ext>
            </a:extLst>
          </p:cNvPr>
          <p:cNvSpPr/>
          <p:nvPr/>
        </p:nvSpPr>
        <p:spPr>
          <a:xfrm>
            <a:off x="124223" y="876231"/>
            <a:ext cx="4203700" cy="4093428"/>
          </a:xfrm>
          <a:prstGeom prst="rect">
            <a:avLst/>
          </a:prstGeom>
          <a:solidFill>
            <a:schemeClr val="bg1">
              <a:alpha val="40000"/>
            </a:schemeClr>
          </a:solidFill>
        </p:spPr>
        <p:txBody>
          <a:bodyPr wrap="square">
            <a:spAutoFit/>
          </a:bodyPr>
          <a:lstStyle/>
          <a:p>
            <a:pPr marL="171450" indent="-171450">
              <a:spcAft>
                <a:spcPts val="600"/>
              </a:spcAft>
              <a:buFont typeface="Wingdings" panose="05000000000000000000" pitchFamily="2" charset="2"/>
              <a:buChar char="ü"/>
              <a:defRPr/>
            </a:pPr>
            <a:r>
              <a:rPr lang="en-US" dirty="0"/>
              <a:t>Socially and politically stable</a:t>
            </a:r>
          </a:p>
          <a:p>
            <a:pPr marL="171450" indent="-171450">
              <a:spcAft>
                <a:spcPts val="600"/>
              </a:spcAft>
              <a:buFont typeface="Wingdings" panose="05000000000000000000" pitchFamily="2" charset="2"/>
              <a:buChar char="ü"/>
              <a:defRPr/>
            </a:pPr>
            <a:r>
              <a:rPr lang="de-DE" dirty="0"/>
              <a:t>Mid-income country</a:t>
            </a:r>
          </a:p>
          <a:p>
            <a:pPr marL="171450" indent="-171450">
              <a:spcAft>
                <a:spcPts val="600"/>
              </a:spcAft>
              <a:buFont typeface="Wingdings" panose="05000000000000000000" pitchFamily="2" charset="2"/>
              <a:buChar char="ü"/>
              <a:defRPr/>
            </a:pPr>
            <a:r>
              <a:rPr lang="en-US" dirty="0"/>
              <a:t>Strong rule of law</a:t>
            </a:r>
          </a:p>
          <a:p>
            <a:pPr marL="171450" indent="-171450">
              <a:spcAft>
                <a:spcPts val="600"/>
              </a:spcAft>
              <a:buFont typeface="Wingdings" panose="05000000000000000000" pitchFamily="2" charset="2"/>
              <a:buChar char="ü"/>
              <a:defRPr/>
            </a:pPr>
            <a:r>
              <a:rPr lang="de-DE" dirty="0"/>
              <a:t>Mining friendly</a:t>
            </a:r>
            <a:endParaRPr lang="en-US" dirty="0"/>
          </a:p>
          <a:p>
            <a:pPr marL="171450" indent="-171450">
              <a:spcAft>
                <a:spcPts val="600"/>
              </a:spcAft>
              <a:buFont typeface="Wingdings" panose="05000000000000000000" pitchFamily="2" charset="2"/>
              <a:buChar char="ü"/>
              <a:defRPr/>
            </a:pPr>
            <a:r>
              <a:rPr lang="en-US" dirty="0"/>
              <a:t>No.26 in Fraser Institute Policy Perception Index (2022)</a:t>
            </a:r>
          </a:p>
          <a:p>
            <a:pPr marL="171450" indent="-171450">
              <a:spcAft>
                <a:spcPts val="600"/>
              </a:spcAft>
              <a:buFont typeface="Wingdings" panose="05000000000000000000" pitchFamily="2" charset="2"/>
              <a:buChar char="ü"/>
              <a:defRPr/>
            </a:pPr>
            <a:r>
              <a:rPr lang="de-DE" dirty="0"/>
              <a:t>49 points in Corruptions Perception Index like Greece (Hungary 43, Turkey 38)</a:t>
            </a:r>
          </a:p>
          <a:p>
            <a:pPr marL="171450" indent="-171450">
              <a:spcAft>
                <a:spcPts val="600"/>
              </a:spcAft>
              <a:buFont typeface="Wingdings" panose="05000000000000000000" pitchFamily="2" charset="2"/>
              <a:buChar char="ü"/>
              <a:defRPr/>
            </a:pPr>
            <a:r>
              <a:rPr lang="de-DE" dirty="0"/>
              <a:t>Strong industry lobby group - Chamber of Mines of Namibia</a:t>
            </a:r>
          </a:p>
          <a:p>
            <a:pPr marL="171450" indent="-171450">
              <a:spcAft>
                <a:spcPts val="600"/>
              </a:spcAft>
              <a:buFont typeface="Wingdings" panose="05000000000000000000" pitchFamily="2" charset="2"/>
              <a:buChar char="ü"/>
              <a:defRPr/>
            </a:pPr>
            <a:endParaRPr lang="en-US" sz="2000" dirty="0"/>
          </a:p>
          <a:p>
            <a:pPr marL="171450" indent="-171450">
              <a:spcAft>
                <a:spcPts val="600"/>
              </a:spcAft>
              <a:buFont typeface="Wingdings" panose="05000000000000000000" pitchFamily="2" charset="2"/>
              <a:buChar char="ü"/>
              <a:defRPr/>
            </a:pPr>
            <a:endParaRPr lang="en-US" sz="2000" dirty="0"/>
          </a:p>
        </p:txBody>
      </p:sp>
      <p:sp>
        <p:nvSpPr>
          <p:cNvPr id="11" name="Rectangle 2">
            <a:extLst>
              <a:ext uri="{FF2B5EF4-FFF2-40B4-BE49-F238E27FC236}">
                <a16:creationId xmlns:a16="http://schemas.microsoft.com/office/drawing/2014/main" id="{A26DF010-CD18-80AF-3285-EE2706670471}"/>
              </a:ext>
            </a:extLst>
          </p:cNvPr>
          <p:cNvSpPr txBox="1">
            <a:spLocks noChangeArrowheads="1"/>
          </p:cNvSpPr>
          <p:nvPr/>
        </p:nvSpPr>
        <p:spPr>
          <a:xfrm>
            <a:off x="0" y="8668"/>
            <a:ext cx="11518900" cy="6693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2800" b="1" dirty="0">
                <a:latin typeface="+mn-lt"/>
              </a:rPr>
              <a:t>Namibia – </a:t>
            </a:r>
            <a:r>
              <a:rPr lang="de-DE" sz="2800" b="1" dirty="0">
                <a:latin typeface="+mn-lt"/>
              </a:rPr>
              <a:t>Top mining investment destination in Africa</a:t>
            </a:r>
          </a:p>
        </p:txBody>
      </p:sp>
      <p:pic>
        <p:nvPicPr>
          <p:cNvPr id="13" name="Picture 12">
            <a:extLst>
              <a:ext uri="{FF2B5EF4-FFF2-40B4-BE49-F238E27FC236}">
                <a16:creationId xmlns:a16="http://schemas.microsoft.com/office/drawing/2014/main" id="{90BF3F3B-503E-E4F4-495C-AFC0E48514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32523" y="4196657"/>
            <a:ext cx="1077076" cy="71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4E024A83-6853-374D-B6E1-952AAA227A7F}"/>
              </a:ext>
            </a:extLst>
          </p:cNvPr>
          <p:cNvPicPr>
            <a:picLocks noChangeAspect="1"/>
          </p:cNvPicPr>
          <p:nvPr/>
        </p:nvPicPr>
        <p:blipFill>
          <a:blip r:embed="rId6"/>
          <a:stretch>
            <a:fillRect/>
          </a:stretch>
        </p:blipFill>
        <p:spPr>
          <a:xfrm>
            <a:off x="99918" y="4727971"/>
            <a:ext cx="4249353" cy="1699741"/>
          </a:xfrm>
          <a:prstGeom prst="rect">
            <a:avLst/>
          </a:prstGeom>
        </p:spPr>
      </p:pic>
      <p:pic>
        <p:nvPicPr>
          <p:cNvPr id="19" name="Picture 18">
            <a:extLst>
              <a:ext uri="{FF2B5EF4-FFF2-40B4-BE49-F238E27FC236}">
                <a16:creationId xmlns:a16="http://schemas.microsoft.com/office/drawing/2014/main" id="{4FFD3002-6E0F-EC88-A7AA-FB8512D6EBAD}"/>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t="1" b="-922"/>
          <a:stretch/>
        </p:blipFill>
        <p:spPr>
          <a:xfrm>
            <a:off x="8835943" y="3818886"/>
            <a:ext cx="3159415" cy="2391414"/>
          </a:xfrm>
          <a:prstGeom prst="rect">
            <a:avLst/>
          </a:prstGeom>
        </p:spPr>
      </p:pic>
      <p:sp>
        <p:nvSpPr>
          <p:cNvPr id="22" name="Rectangle 21">
            <a:extLst>
              <a:ext uri="{FF2B5EF4-FFF2-40B4-BE49-F238E27FC236}">
                <a16:creationId xmlns:a16="http://schemas.microsoft.com/office/drawing/2014/main" id="{6D26B6A0-B952-183F-ACCD-4DB0504C038D}"/>
              </a:ext>
            </a:extLst>
          </p:cNvPr>
          <p:cNvSpPr/>
          <p:nvPr/>
        </p:nvSpPr>
        <p:spPr>
          <a:xfrm>
            <a:off x="8624962" y="6203001"/>
            <a:ext cx="3467120" cy="646331"/>
          </a:xfrm>
          <a:prstGeom prst="rect">
            <a:avLst/>
          </a:prstGeom>
        </p:spPr>
        <p:txBody>
          <a:bodyPr wrap="square">
            <a:spAutoFit/>
          </a:bodyPr>
          <a:lstStyle/>
          <a:p>
            <a:pPr marL="171450" indent="-171450" algn="ctr">
              <a:spcAft>
                <a:spcPts val="600"/>
              </a:spcAft>
              <a:buFont typeface="Wingdings" panose="05000000000000000000" pitchFamily="2" charset="2"/>
              <a:buChar char="ü"/>
              <a:defRPr/>
            </a:pPr>
            <a:r>
              <a:rPr lang="de-DE" b="1" dirty="0"/>
              <a:t>Strong support by Geological Survey of Namibia</a:t>
            </a:r>
            <a:endParaRPr lang="en-AU" b="1" dirty="0"/>
          </a:p>
        </p:txBody>
      </p:sp>
      <p:pic>
        <p:nvPicPr>
          <p:cNvPr id="4" name="Picture 3">
            <a:extLst>
              <a:ext uri="{FF2B5EF4-FFF2-40B4-BE49-F238E27FC236}">
                <a16:creationId xmlns:a16="http://schemas.microsoft.com/office/drawing/2014/main" id="{B4ED9BFC-2E22-66CF-09E6-853C31E96E74}"/>
              </a:ext>
            </a:extLst>
          </p:cNvPr>
          <p:cNvPicPr>
            <a:picLocks noChangeAspect="1"/>
          </p:cNvPicPr>
          <p:nvPr/>
        </p:nvPicPr>
        <p:blipFill>
          <a:blip r:embed="rId8"/>
          <a:stretch>
            <a:fillRect/>
          </a:stretch>
        </p:blipFill>
        <p:spPr>
          <a:xfrm>
            <a:off x="2381634" y="3935047"/>
            <a:ext cx="1682622" cy="480749"/>
          </a:xfrm>
          <a:prstGeom prst="rect">
            <a:avLst/>
          </a:prstGeom>
        </p:spPr>
      </p:pic>
      <p:cxnSp>
        <p:nvCxnSpPr>
          <p:cNvPr id="14" name="Straight Arrow Connector 13">
            <a:extLst>
              <a:ext uri="{FF2B5EF4-FFF2-40B4-BE49-F238E27FC236}">
                <a16:creationId xmlns:a16="http://schemas.microsoft.com/office/drawing/2014/main" id="{4A5461E9-62AA-7D91-99C0-1D6C57848A32}"/>
              </a:ext>
            </a:extLst>
          </p:cNvPr>
          <p:cNvCxnSpPr>
            <a:cxnSpLocks/>
          </p:cNvCxnSpPr>
          <p:nvPr/>
        </p:nvCxnSpPr>
        <p:spPr>
          <a:xfrm flipH="1">
            <a:off x="5808395" y="1308199"/>
            <a:ext cx="741805" cy="1545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878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A2880-232C-4F1A-9F2D-A3132877DDBA}"/>
              </a:ext>
            </a:extLst>
          </p:cNvPr>
          <p:cNvSpPr txBox="1">
            <a:spLocks/>
          </p:cNvSpPr>
          <p:nvPr/>
        </p:nvSpPr>
        <p:spPr>
          <a:xfrm>
            <a:off x="0" y="22977"/>
            <a:ext cx="11855116" cy="7778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200" b="1" dirty="0">
                <a:latin typeface="+mn-lt"/>
              </a:rPr>
              <a:t>Exploration and Project Development from 2020</a:t>
            </a:r>
          </a:p>
        </p:txBody>
      </p:sp>
      <p:pic>
        <p:nvPicPr>
          <p:cNvPr id="3" name="Picture 2">
            <a:extLst>
              <a:ext uri="{FF2B5EF4-FFF2-40B4-BE49-F238E27FC236}">
                <a16:creationId xmlns:a16="http://schemas.microsoft.com/office/drawing/2014/main" id="{9DC1642F-1C6D-43F1-BCCC-362801369CCE}"/>
              </a:ext>
            </a:extLst>
          </p:cNvPr>
          <p:cNvPicPr>
            <a:picLocks noChangeAspect="1"/>
          </p:cNvPicPr>
          <p:nvPr/>
        </p:nvPicPr>
        <p:blipFill>
          <a:blip r:embed="rId2"/>
          <a:stretch>
            <a:fillRect/>
          </a:stretch>
        </p:blipFill>
        <p:spPr>
          <a:xfrm>
            <a:off x="8172522" y="883839"/>
            <a:ext cx="3462828" cy="1950889"/>
          </a:xfrm>
          <a:prstGeom prst="rect">
            <a:avLst/>
          </a:prstGeom>
        </p:spPr>
      </p:pic>
      <p:pic>
        <p:nvPicPr>
          <p:cNvPr id="5" name="Picture 4">
            <a:extLst>
              <a:ext uri="{FF2B5EF4-FFF2-40B4-BE49-F238E27FC236}">
                <a16:creationId xmlns:a16="http://schemas.microsoft.com/office/drawing/2014/main" id="{F7C88B00-18ED-464A-99A8-9A8C3524B64A}"/>
              </a:ext>
            </a:extLst>
          </p:cNvPr>
          <p:cNvPicPr>
            <a:picLocks noChangeAspect="1"/>
          </p:cNvPicPr>
          <p:nvPr/>
        </p:nvPicPr>
        <p:blipFill>
          <a:blip r:embed="rId3"/>
          <a:stretch>
            <a:fillRect/>
          </a:stretch>
        </p:blipFill>
        <p:spPr>
          <a:xfrm>
            <a:off x="8169442" y="2920022"/>
            <a:ext cx="3462828" cy="1810669"/>
          </a:xfrm>
          <a:prstGeom prst="rect">
            <a:avLst/>
          </a:prstGeom>
        </p:spPr>
      </p:pic>
      <p:pic>
        <p:nvPicPr>
          <p:cNvPr id="6" name="Picture 5">
            <a:extLst>
              <a:ext uri="{FF2B5EF4-FFF2-40B4-BE49-F238E27FC236}">
                <a16:creationId xmlns:a16="http://schemas.microsoft.com/office/drawing/2014/main" id="{1F1B74FD-F57E-4DF4-AB6B-72AF06C40FA5}"/>
              </a:ext>
            </a:extLst>
          </p:cNvPr>
          <p:cNvPicPr>
            <a:picLocks noChangeAspect="1"/>
          </p:cNvPicPr>
          <p:nvPr/>
        </p:nvPicPr>
        <p:blipFill>
          <a:blip r:embed="rId4"/>
          <a:stretch>
            <a:fillRect/>
          </a:stretch>
        </p:blipFill>
        <p:spPr>
          <a:xfrm>
            <a:off x="8172522" y="4815985"/>
            <a:ext cx="3462828" cy="2017951"/>
          </a:xfrm>
          <a:prstGeom prst="rect">
            <a:avLst/>
          </a:prstGeom>
        </p:spPr>
      </p:pic>
      <p:sp>
        <p:nvSpPr>
          <p:cNvPr id="7" name="TextBox 6">
            <a:extLst>
              <a:ext uri="{FF2B5EF4-FFF2-40B4-BE49-F238E27FC236}">
                <a16:creationId xmlns:a16="http://schemas.microsoft.com/office/drawing/2014/main" id="{E4E87395-B796-B5CD-782B-BBCBAE16006F}"/>
              </a:ext>
            </a:extLst>
          </p:cNvPr>
          <p:cNvSpPr txBox="1"/>
          <p:nvPr/>
        </p:nvSpPr>
        <p:spPr>
          <a:xfrm>
            <a:off x="3478665" y="6057148"/>
            <a:ext cx="4582336" cy="738664"/>
          </a:xfrm>
          <a:prstGeom prst="rect">
            <a:avLst/>
          </a:prstGeom>
          <a:solidFill>
            <a:schemeClr val="accent6">
              <a:lumMod val="20000"/>
              <a:lumOff val="80000"/>
            </a:schemeClr>
          </a:solidFill>
        </p:spPr>
        <p:txBody>
          <a:bodyPr wrap="square" rtlCol="0">
            <a:spAutoFit/>
          </a:bodyPr>
          <a:lstStyle/>
          <a:p>
            <a:r>
              <a:rPr lang="en-CA" sz="1400" dirty="0"/>
              <a:t>Expenditures NRE/NMI 2008-2019		CAD24,000,000 </a:t>
            </a:r>
          </a:p>
          <a:p>
            <a:r>
              <a:rPr lang="en-CA" sz="1400" dirty="0"/>
              <a:t>Expenditures JOGMEC JV 2020-2024 		</a:t>
            </a:r>
            <a:r>
              <a:rPr lang="en-CA" sz="1400" u="sng" dirty="0"/>
              <a:t>CAD16,745,000</a:t>
            </a:r>
          </a:p>
          <a:p>
            <a:r>
              <a:rPr lang="en-CA" sz="1400" b="1" dirty="0"/>
              <a:t>TOTAL PROJECT EXPENDITURES TO DATE      CAD40,745,000</a:t>
            </a:r>
          </a:p>
        </p:txBody>
      </p:sp>
      <p:sp>
        <p:nvSpPr>
          <p:cNvPr id="8" name="TextBox 7">
            <a:extLst>
              <a:ext uri="{FF2B5EF4-FFF2-40B4-BE49-F238E27FC236}">
                <a16:creationId xmlns:a16="http://schemas.microsoft.com/office/drawing/2014/main" id="{2DC890C4-5394-0403-E8BF-A503EC772EBD}"/>
              </a:ext>
            </a:extLst>
          </p:cNvPr>
          <p:cNvSpPr txBox="1"/>
          <p:nvPr/>
        </p:nvSpPr>
        <p:spPr>
          <a:xfrm>
            <a:off x="276154" y="910518"/>
            <a:ext cx="7486650" cy="5454698"/>
          </a:xfrm>
          <a:prstGeom prst="rect">
            <a:avLst/>
          </a:prstGeom>
          <a:noFill/>
        </p:spPr>
        <p:txBody>
          <a:bodyPr wrap="square">
            <a:spAutoFit/>
          </a:bodyPr>
          <a:lstStyle/>
          <a:p>
            <a:pPr marL="580583" indent="-519350" defTabSz="317506">
              <a:spcAft>
                <a:spcPts val="429"/>
              </a:spcAft>
              <a:buAutoNum type="arabicPlain" startAt="2011"/>
            </a:pPr>
            <a:r>
              <a:rPr lang="en-CA" sz="1571" dirty="0"/>
              <a:t>Namibia Rare Earths</a:t>
            </a:r>
            <a:r>
              <a:rPr lang="en-US" sz="1571" dirty="0"/>
              <a:t> spun out from sale of Etruscan Resources to Endeavour Mining with $28M IPO</a:t>
            </a:r>
          </a:p>
          <a:p>
            <a:pPr marL="580583" indent="-519350" defTabSz="317506">
              <a:spcAft>
                <a:spcPts val="429"/>
              </a:spcAft>
              <a:buAutoNum type="arabicPlain" startAt="2012"/>
            </a:pPr>
            <a:r>
              <a:rPr lang="en-US" sz="1571" dirty="0"/>
              <a:t>Maiden Resource: 6.2 Mt Indicated &amp; Inferred</a:t>
            </a:r>
          </a:p>
          <a:p>
            <a:pPr marL="580583" indent="-519350" defTabSz="317506">
              <a:spcAft>
                <a:spcPts val="429"/>
              </a:spcAft>
            </a:pPr>
            <a:r>
              <a:rPr lang="en-US" sz="1571" dirty="0"/>
              <a:t>2014	PEA Lofdal Area 4: 1500 t/a TREO production over 6 years mine life; Capex $175M; NPV $240M; IRR 53% pre-tax</a:t>
            </a:r>
          </a:p>
          <a:p>
            <a:pPr marL="580583" indent="-519350" defTabSz="317506">
              <a:spcAft>
                <a:spcPts val="429"/>
              </a:spcAft>
              <a:buAutoNum type="arabicPlain" startAt="2020"/>
            </a:pPr>
            <a:r>
              <a:rPr lang="en-US" sz="1571" dirty="0"/>
              <a:t>Joint Venture Agreement with Japan Organization for Metals &amp; Energy Security (JOGMEC) for development and operation of Lofdal HREE mine</a:t>
            </a:r>
          </a:p>
          <a:p>
            <a:pPr marL="574914" defTabSz="317506">
              <a:spcAft>
                <a:spcPts val="429"/>
              </a:spcAft>
            </a:pPr>
            <a:r>
              <a:rPr lang="en-US" sz="1571" dirty="0"/>
              <a:t>16,000 m drilling, detailed metallurgical test work</a:t>
            </a:r>
          </a:p>
          <a:p>
            <a:pPr marL="580583" indent="-519350" defTabSz="317506">
              <a:spcAft>
                <a:spcPts val="429"/>
              </a:spcAft>
              <a:buFontTx/>
              <a:buAutoNum type="arabicPlain" startAt="2020"/>
            </a:pPr>
            <a:r>
              <a:rPr lang="de-DE" sz="1571" dirty="0"/>
              <a:t>Mineral Resource Estimate Area 4 + Area 2B:</a:t>
            </a:r>
          </a:p>
          <a:p>
            <a:pPr marL="387811" lvl="1" defTabSz="317506">
              <a:spcAft>
                <a:spcPts val="429"/>
              </a:spcAft>
            </a:pPr>
            <a:r>
              <a:rPr lang="de-DE" sz="1571" dirty="0"/>
              <a:t>	44.8 Mt Measured &amp; Indicated</a:t>
            </a:r>
          </a:p>
          <a:p>
            <a:pPr marL="61233" defTabSz="317506">
              <a:spcAft>
                <a:spcPts val="429"/>
              </a:spcAft>
            </a:pPr>
            <a:r>
              <a:rPr lang="en-US" sz="1571" dirty="0"/>
              <a:t>		Mining Licence received (valid until 2046)</a:t>
            </a:r>
          </a:p>
          <a:p>
            <a:pPr marL="61233" defTabSz="317506">
              <a:spcAft>
                <a:spcPts val="429"/>
              </a:spcAft>
            </a:pPr>
            <a:r>
              <a:rPr lang="de-DE" sz="1571" dirty="0"/>
              <a:t>		Starter pit and pilot scale metallurgical test work</a:t>
            </a:r>
          </a:p>
          <a:p>
            <a:pPr marL="387811" indent="-326578" defTabSz="317506">
              <a:spcAft>
                <a:spcPts val="429"/>
              </a:spcAft>
              <a:buAutoNum type="arabicPlain" startAt="2022"/>
            </a:pPr>
            <a:r>
              <a:rPr lang="de-DE" sz="1571" dirty="0"/>
              <a:t> 	Positive PEA for significantly expanded project 	Lofdal 2B-4</a:t>
            </a:r>
          </a:p>
          <a:p>
            <a:pPr marL="387811" indent="-326578" defTabSz="317506">
              <a:spcAft>
                <a:spcPts val="429"/>
              </a:spcAft>
              <a:buAutoNum type="arabicPlain" startAt="2022"/>
            </a:pPr>
            <a:r>
              <a:rPr lang="de-DE" sz="1571" dirty="0"/>
              <a:t> 	Commencement of PFS  Lofdal 2B-4 </a:t>
            </a:r>
          </a:p>
          <a:p>
            <a:pPr marL="387811" indent="-326578" defTabSz="317506">
              <a:spcAft>
                <a:spcPts val="429"/>
              </a:spcAft>
              <a:buAutoNum type="arabicPlain" startAt="2022"/>
            </a:pPr>
            <a:r>
              <a:rPr lang="de-DE" sz="1571" dirty="0"/>
              <a:t> 	Updated Mineral Resource Estimate Area 4+2B: 55.8 Mt Measured &amp; Indicated</a:t>
            </a:r>
          </a:p>
          <a:p>
            <a:pPr marL="61233" defTabSz="317506">
              <a:spcAft>
                <a:spcPts val="429"/>
              </a:spcAft>
            </a:pPr>
            <a:r>
              <a:rPr lang="de-DE" sz="1571" dirty="0"/>
              <a:t>		Optimization of metallurgy on pilot-scale </a:t>
            </a:r>
          </a:p>
          <a:p>
            <a:pPr marL="61233" defTabSz="317506">
              <a:spcAft>
                <a:spcPts val="429"/>
              </a:spcAft>
            </a:pPr>
            <a:r>
              <a:rPr lang="de-DE" sz="1571" dirty="0"/>
              <a:t>		Thorium Off-Take MOU with Copenhagen Atomics</a:t>
            </a:r>
          </a:p>
          <a:p>
            <a:pPr marL="61233" defTabSz="317506">
              <a:spcAft>
                <a:spcPts val="429"/>
              </a:spcAft>
            </a:pPr>
            <a:r>
              <a:rPr lang="de-DE" sz="1571" dirty="0"/>
              <a:t>2025	Pilot scale flotation and hydromet test work completed – PFS in October 2025</a:t>
            </a:r>
            <a:endParaRPr lang="en-US" sz="1571" dirty="0"/>
          </a:p>
          <a:p>
            <a:pPr marL="580583" defTabSz="317506">
              <a:spcAft>
                <a:spcPts val="429"/>
              </a:spcAft>
            </a:pPr>
            <a:endParaRPr lang="en-US" sz="1571" i="1"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094288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094F-86D8-4724-B7F8-B4FF7F6DDC58}"/>
              </a:ext>
            </a:extLst>
          </p:cNvPr>
          <p:cNvSpPr>
            <a:spLocks noGrp="1"/>
          </p:cNvSpPr>
          <p:nvPr>
            <p:ph type="title" idx="4294967295"/>
          </p:nvPr>
        </p:nvSpPr>
        <p:spPr>
          <a:xfrm>
            <a:off x="0" y="14623"/>
            <a:ext cx="11398840" cy="662899"/>
          </a:xfrm>
        </p:spPr>
        <p:txBody>
          <a:bodyPr>
            <a:normAutofit/>
          </a:bodyPr>
          <a:lstStyle/>
          <a:p>
            <a:pPr algn="ctr"/>
            <a:r>
              <a:rPr lang="en-CA" sz="2800" b="1" dirty="0">
                <a:latin typeface="+mn-lt"/>
              </a:rPr>
              <a:t> Updates &amp; Advancements Over the Last Year</a:t>
            </a:r>
          </a:p>
        </p:txBody>
      </p:sp>
      <p:sp>
        <p:nvSpPr>
          <p:cNvPr id="5" name="TextBox 4">
            <a:extLst>
              <a:ext uri="{FF2B5EF4-FFF2-40B4-BE49-F238E27FC236}">
                <a16:creationId xmlns:a16="http://schemas.microsoft.com/office/drawing/2014/main" id="{79821057-217F-42DC-A043-1794EEF90070}"/>
              </a:ext>
            </a:extLst>
          </p:cNvPr>
          <p:cNvSpPr txBox="1"/>
          <p:nvPr/>
        </p:nvSpPr>
        <p:spPr>
          <a:xfrm>
            <a:off x="234002" y="758177"/>
            <a:ext cx="11164838" cy="5201424"/>
          </a:xfrm>
          <a:prstGeom prst="rect">
            <a:avLst/>
          </a:prstGeom>
          <a:noFill/>
        </p:spPr>
        <p:txBody>
          <a:bodyPr wrap="square" rtlCol="0">
            <a:spAutoFit/>
          </a:bodyPr>
          <a:lstStyle/>
          <a:p>
            <a:pPr marL="342900" indent="-342900">
              <a:spcAft>
                <a:spcPts val="1200"/>
              </a:spcAft>
              <a:buFont typeface="Wingdings" panose="05000000000000000000" pitchFamily="2" charset="2"/>
              <a:buChar char="ü"/>
            </a:pPr>
            <a:r>
              <a:rPr lang="en-CA" b="1" dirty="0"/>
              <a:t>NI 43-101 Mineral Resource Update April 2024 </a:t>
            </a:r>
          </a:p>
          <a:p>
            <a:pPr lvl="1">
              <a:spcAft>
                <a:spcPts val="1200"/>
              </a:spcAft>
            </a:pPr>
            <a:r>
              <a:rPr lang="en-CA" b="1" dirty="0"/>
              <a:t>	</a:t>
            </a:r>
            <a:r>
              <a:rPr lang="en-CA" dirty="0"/>
              <a:t>- 31% increase in Measured &amp; Indicated contained TREO to 94,000 tonnes</a:t>
            </a:r>
          </a:p>
          <a:p>
            <a:pPr lvl="1">
              <a:spcAft>
                <a:spcPts val="1200"/>
              </a:spcAft>
            </a:pPr>
            <a:r>
              <a:rPr lang="en-CA" dirty="0"/>
              <a:t>	- 12% increase in Measured &amp; Indicated contained tonnes Dy (4503 t) and Tb (693 t)</a:t>
            </a:r>
          </a:p>
          <a:p>
            <a:pPr lvl="1">
              <a:spcAft>
                <a:spcPts val="1200"/>
              </a:spcAft>
            </a:pPr>
            <a:r>
              <a:rPr lang="en-CA" dirty="0"/>
              <a:t>	- Still significant exploration upside</a:t>
            </a:r>
          </a:p>
          <a:p>
            <a:pPr marL="342900" indent="-342900">
              <a:spcAft>
                <a:spcPts val="1200"/>
              </a:spcAft>
              <a:buFont typeface="Wingdings" panose="05000000000000000000" pitchFamily="2" charset="2"/>
              <a:buChar char="ü"/>
            </a:pPr>
            <a:r>
              <a:rPr lang="en-CA" b="1" dirty="0"/>
              <a:t>Flotation Pilot Plant Test Work Completed</a:t>
            </a:r>
          </a:p>
          <a:p>
            <a:pPr lvl="1">
              <a:spcAft>
                <a:spcPts val="1200"/>
              </a:spcAft>
            </a:pPr>
            <a:r>
              <a:rPr lang="en-CA" b="1" dirty="0"/>
              <a:t>	</a:t>
            </a:r>
            <a:r>
              <a:rPr lang="en-CA" dirty="0"/>
              <a:t>- 5 tonne flotation pilot plant tests completed </a:t>
            </a:r>
          </a:p>
          <a:p>
            <a:pPr lvl="1">
              <a:spcAft>
                <a:spcPts val="1200"/>
              </a:spcAft>
            </a:pPr>
            <a:r>
              <a:rPr lang="en-CA" dirty="0"/>
              <a:t>	- Produced 100 kg concentrate for hydrometallurgical pilot test work</a:t>
            </a:r>
          </a:p>
          <a:p>
            <a:pPr lvl="1">
              <a:spcAft>
                <a:spcPts val="1200"/>
              </a:spcAft>
            </a:pPr>
            <a:r>
              <a:rPr lang="en-CA" dirty="0"/>
              <a:t>	- Confirmed the reproducibility of the grinding and flotation regime flowsheet and ability to scale-up </a:t>
            </a:r>
          </a:p>
          <a:p>
            <a:r>
              <a:rPr lang="en-CA" b="1" dirty="0"/>
              <a:t>√	Hydrometallurgical Pilot Test Work Completed</a:t>
            </a:r>
            <a:r>
              <a:rPr lang="en-CA" dirty="0">
                <a:sym typeface="Wingdings" panose="05000000000000000000" pitchFamily="2" charset="2"/>
              </a:rPr>
              <a:t> </a:t>
            </a:r>
          </a:p>
          <a:p>
            <a:pPr lvl="1"/>
            <a:r>
              <a:rPr lang="en-CA" dirty="0">
                <a:sym typeface="Wingdings" panose="05000000000000000000" pitchFamily="2" charset="2"/>
              </a:rPr>
              <a:t>	- Optimization test work should lead to reduced </a:t>
            </a:r>
            <a:r>
              <a:rPr lang="en-CA" dirty="0" err="1">
                <a:sym typeface="Wingdings" panose="05000000000000000000" pitchFamily="2" charset="2"/>
              </a:rPr>
              <a:t>opex</a:t>
            </a:r>
            <a:r>
              <a:rPr lang="en-CA" dirty="0">
                <a:sym typeface="Wingdings" panose="05000000000000000000" pitchFamily="2" charset="2"/>
              </a:rPr>
              <a:t> from PEA</a:t>
            </a:r>
          </a:p>
          <a:p>
            <a:pPr lvl="1"/>
            <a:endParaRPr lang="en-CA" dirty="0">
              <a:sym typeface="Wingdings" panose="05000000000000000000" pitchFamily="2" charset="2"/>
            </a:endParaRPr>
          </a:p>
          <a:p>
            <a:pPr lvl="1"/>
            <a:r>
              <a:rPr lang="en-CA" b="1" dirty="0">
                <a:sym typeface="Wingdings" panose="05000000000000000000" pitchFamily="2" charset="2"/>
              </a:rPr>
              <a:t>Value Engineering Proceeding to Optimize Economics for PFS</a:t>
            </a:r>
          </a:p>
          <a:p>
            <a:pPr lvl="1"/>
            <a:endParaRPr lang="en-CA" b="1" dirty="0">
              <a:sym typeface="Wingdings" panose="05000000000000000000" pitchFamily="2" charset="2"/>
            </a:endParaRPr>
          </a:p>
          <a:p>
            <a:pPr lvl="1"/>
            <a:r>
              <a:rPr lang="en-CA" b="1" dirty="0">
                <a:sym typeface="Wingdings" panose="05000000000000000000" pitchFamily="2" charset="2"/>
              </a:rPr>
              <a:t>Secured Long-Term Access Agreements with all Community Stakeholders </a:t>
            </a:r>
            <a:endParaRPr lang="en-CA" b="1" dirty="0"/>
          </a:p>
        </p:txBody>
      </p:sp>
      <p:sp>
        <p:nvSpPr>
          <p:cNvPr id="8" name="TextBox 7">
            <a:extLst>
              <a:ext uri="{FF2B5EF4-FFF2-40B4-BE49-F238E27FC236}">
                <a16:creationId xmlns:a16="http://schemas.microsoft.com/office/drawing/2014/main" id="{1B3DA9A6-065D-7EC0-EB92-70985E028DA2}"/>
              </a:ext>
            </a:extLst>
          </p:cNvPr>
          <p:cNvSpPr txBox="1"/>
          <p:nvPr/>
        </p:nvSpPr>
        <p:spPr>
          <a:xfrm>
            <a:off x="9346016" y="1510902"/>
            <a:ext cx="859531" cy="261610"/>
          </a:xfrm>
          <a:prstGeom prst="rect">
            <a:avLst/>
          </a:prstGeom>
          <a:noFill/>
        </p:spPr>
        <p:txBody>
          <a:bodyPr wrap="none" rtlCol="0">
            <a:spAutoFit/>
          </a:bodyPr>
          <a:lstStyle/>
          <a:p>
            <a:r>
              <a:rPr lang="de-DE" sz="1100" dirty="0">
                <a:solidFill>
                  <a:schemeClr val="bg1"/>
                </a:solidFill>
              </a:rPr>
              <a:t>Dysprosium</a:t>
            </a:r>
            <a:endParaRPr lang="en-ZA" sz="1100" dirty="0">
              <a:solidFill>
                <a:schemeClr val="bg1"/>
              </a:solidFill>
            </a:endParaRPr>
          </a:p>
        </p:txBody>
      </p:sp>
    </p:spTree>
    <p:extLst>
      <p:ext uri="{BB962C8B-B14F-4D97-AF65-F5344CB8AC3E}">
        <p14:creationId xmlns:p14="http://schemas.microsoft.com/office/powerpoint/2010/main" val="2350326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094F-86D8-4724-B7F8-B4FF7F6DDC58}"/>
              </a:ext>
            </a:extLst>
          </p:cNvPr>
          <p:cNvSpPr>
            <a:spLocks noGrp="1"/>
          </p:cNvSpPr>
          <p:nvPr>
            <p:ph type="title" idx="4294967295"/>
          </p:nvPr>
        </p:nvSpPr>
        <p:spPr>
          <a:xfrm>
            <a:off x="0" y="14623"/>
            <a:ext cx="11398840" cy="662899"/>
          </a:xfrm>
        </p:spPr>
        <p:txBody>
          <a:bodyPr>
            <a:normAutofit/>
          </a:bodyPr>
          <a:lstStyle/>
          <a:p>
            <a:pPr algn="ctr"/>
            <a:r>
              <a:rPr lang="en-CA" sz="2800" b="1" dirty="0">
                <a:latin typeface="+mn-lt"/>
              </a:rPr>
              <a:t> Updates &amp; Advancements Over the Last Year</a:t>
            </a:r>
          </a:p>
        </p:txBody>
      </p:sp>
      <p:sp>
        <p:nvSpPr>
          <p:cNvPr id="5" name="TextBox 4">
            <a:extLst>
              <a:ext uri="{FF2B5EF4-FFF2-40B4-BE49-F238E27FC236}">
                <a16:creationId xmlns:a16="http://schemas.microsoft.com/office/drawing/2014/main" id="{79821057-217F-42DC-A043-1794EEF90070}"/>
              </a:ext>
            </a:extLst>
          </p:cNvPr>
          <p:cNvSpPr txBox="1"/>
          <p:nvPr/>
        </p:nvSpPr>
        <p:spPr>
          <a:xfrm>
            <a:off x="234001" y="758177"/>
            <a:ext cx="8297267" cy="5632311"/>
          </a:xfrm>
          <a:prstGeom prst="rect">
            <a:avLst/>
          </a:prstGeom>
          <a:noFill/>
        </p:spPr>
        <p:txBody>
          <a:bodyPr wrap="square" rtlCol="0">
            <a:spAutoFit/>
          </a:bodyPr>
          <a:lstStyle/>
          <a:p>
            <a:pPr marL="342900" indent="-342900">
              <a:spcAft>
                <a:spcPts val="1200"/>
              </a:spcAft>
              <a:buFont typeface="Wingdings" panose="05000000000000000000" pitchFamily="2" charset="2"/>
              <a:buChar char="ü"/>
            </a:pPr>
            <a:r>
              <a:rPr lang="en-CA" b="1" dirty="0"/>
              <a:t>JOGMEC Earns 40% Interest in Lofdal Project by spending $10 Million CAD</a:t>
            </a:r>
          </a:p>
          <a:p>
            <a:pPr lvl="1">
              <a:spcAft>
                <a:spcPts val="1200"/>
              </a:spcAft>
            </a:pPr>
            <a:r>
              <a:rPr lang="en-CA" b="1" dirty="0"/>
              <a:t>	- </a:t>
            </a:r>
            <a:r>
              <a:rPr lang="en-CA" dirty="0"/>
              <a:t>JOGMEC advances to third and final Term to earn additional 10% interest by 	   spending additional $10 Million</a:t>
            </a:r>
          </a:p>
          <a:p>
            <a:pPr lvl="1">
              <a:spcAft>
                <a:spcPts val="1200"/>
              </a:spcAft>
            </a:pPr>
            <a:r>
              <a:rPr lang="en-CA" dirty="0"/>
              <a:t>	- Total JOGMEC Expenditures to date - $16,745,000  </a:t>
            </a:r>
          </a:p>
          <a:p>
            <a:pPr marL="342900" indent="-342900">
              <a:spcAft>
                <a:spcPts val="1200"/>
              </a:spcAft>
              <a:buFont typeface="Wingdings" panose="05000000000000000000" pitchFamily="2" charset="2"/>
              <a:buChar char="ü"/>
            </a:pPr>
            <a:r>
              <a:rPr lang="en-CA" b="1" dirty="0"/>
              <a:t>CSR</a:t>
            </a:r>
          </a:p>
          <a:p>
            <a:pPr>
              <a:spcAft>
                <a:spcPts val="600"/>
              </a:spcAft>
            </a:pPr>
            <a:r>
              <a:rPr lang="en-CA" b="1" dirty="0"/>
              <a:t>		</a:t>
            </a:r>
            <a:r>
              <a:rPr lang="en-CA" dirty="0"/>
              <a:t>- </a:t>
            </a:r>
            <a:r>
              <a:rPr lang="de-DE" sz="1800" dirty="0">
                <a:sym typeface="Wingdings" panose="05000000000000000000" pitchFamily="2" charset="2"/>
              </a:rPr>
              <a:t>Early Learner‘s Assistance Program - Hand-over of 204 sets of school 			   uniforms and bags in February 2025</a:t>
            </a:r>
          </a:p>
          <a:p>
            <a:pPr lvl="1">
              <a:spcAft>
                <a:spcPts val="600"/>
              </a:spcAft>
            </a:pPr>
            <a:r>
              <a:rPr lang="de-DE" dirty="0">
                <a:sym typeface="Wingdings" panose="05000000000000000000" pitchFamily="2" charset="2"/>
              </a:rPr>
              <a:t>	- Long-term Access and funding Agreements secured with the 2 Traditional 	  Authorities and 2 Conservancies for the Lofdal project </a:t>
            </a:r>
          </a:p>
          <a:p>
            <a:pPr lvl="1">
              <a:spcAft>
                <a:spcPts val="600"/>
              </a:spcAft>
            </a:pPr>
            <a:endParaRPr lang="de-DE" b="1" dirty="0">
              <a:sym typeface="Wingdings" panose="05000000000000000000" pitchFamily="2" charset="2"/>
            </a:endParaRPr>
          </a:p>
          <a:p>
            <a:pPr lvl="1">
              <a:spcAft>
                <a:spcPts val="600"/>
              </a:spcAft>
            </a:pPr>
            <a:r>
              <a:rPr lang="en-CA" b="1" dirty="0"/>
              <a:t>Pre-Feasibility Study on Track for delivery in October 2025</a:t>
            </a:r>
          </a:p>
          <a:p>
            <a:pPr lvl="1">
              <a:spcAft>
                <a:spcPts val="1200"/>
              </a:spcAft>
            </a:pPr>
            <a:r>
              <a:rPr lang="en-CA" b="1" dirty="0"/>
              <a:t>	</a:t>
            </a:r>
            <a:r>
              <a:rPr lang="en-CA" dirty="0"/>
              <a:t>- SGS Bateman: Lead, Engineering		MSA: Geology &amp; Resource</a:t>
            </a:r>
          </a:p>
          <a:p>
            <a:pPr lvl="1">
              <a:spcAft>
                <a:spcPts val="1200"/>
              </a:spcAft>
            </a:pPr>
            <a:r>
              <a:rPr lang="en-CA" dirty="0"/>
              <a:t>	- SRK: Geotechnical					</a:t>
            </a:r>
            <a:r>
              <a:rPr lang="en-CA" dirty="0" err="1"/>
              <a:t>Qubeka</a:t>
            </a:r>
            <a:r>
              <a:rPr lang="en-CA" dirty="0"/>
              <a:t>: Mine Plan and Reserves</a:t>
            </a:r>
          </a:p>
          <a:p>
            <a:pPr lvl="1">
              <a:spcAft>
                <a:spcPts val="1200"/>
              </a:spcAft>
            </a:pPr>
            <a:r>
              <a:rPr lang="en-CA" dirty="0"/>
              <a:t>	- CREO: Infrastructure 				SGS Lakefield: Metallurgy</a:t>
            </a:r>
          </a:p>
          <a:p>
            <a:pPr lvl="1">
              <a:spcAft>
                <a:spcPts val="1200"/>
              </a:spcAft>
            </a:pPr>
            <a:r>
              <a:rPr lang="en-CA" dirty="0"/>
              <a:t>	- Knight </a:t>
            </a:r>
            <a:r>
              <a:rPr lang="en-CA" dirty="0" err="1"/>
              <a:t>Piesold</a:t>
            </a:r>
            <a:r>
              <a:rPr lang="en-CA" dirty="0"/>
              <a:t>: Tailings</a:t>
            </a:r>
          </a:p>
        </p:txBody>
      </p:sp>
      <p:sp>
        <p:nvSpPr>
          <p:cNvPr id="8" name="TextBox 7">
            <a:extLst>
              <a:ext uri="{FF2B5EF4-FFF2-40B4-BE49-F238E27FC236}">
                <a16:creationId xmlns:a16="http://schemas.microsoft.com/office/drawing/2014/main" id="{1B3DA9A6-065D-7EC0-EB92-70985E028DA2}"/>
              </a:ext>
            </a:extLst>
          </p:cNvPr>
          <p:cNvSpPr txBox="1"/>
          <p:nvPr/>
        </p:nvSpPr>
        <p:spPr>
          <a:xfrm>
            <a:off x="9346016" y="1510902"/>
            <a:ext cx="859531" cy="261610"/>
          </a:xfrm>
          <a:prstGeom prst="rect">
            <a:avLst/>
          </a:prstGeom>
          <a:noFill/>
        </p:spPr>
        <p:txBody>
          <a:bodyPr wrap="none" rtlCol="0">
            <a:spAutoFit/>
          </a:bodyPr>
          <a:lstStyle/>
          <a:p>
            <a:r>
              <a:rPr lang="de-DE" sz="1100" dirty="0">
                <a:solidFill>
                  <a:schemeClr val="bg1"/>
                </a:solidFill>
              </a:rPr>
              <a:t>Dysprosium</a:t>
            </a:r>
            <a:endParaRPr lang="en-ZA" sz="1100" dirty="0">
              <a:solidFill>
                <a:schemeClr val="bg1"/>
              </a:solidFill>
            </a:endParaRPr>
          </a:p>
        </p:txBody>
      </p:sp>
      <p:pic>
        <p:nvPicPr>
          <p:cNvPr id="3" name="Picture 2">
            <a:extLst>
              <a:ext uri="{FF2B5EF4-FFF2-40B4-BE49-F238E27FC236}">
                <a16:creationId xmlns:a16="http://schemas.microsoft.com/office/drawing/2014/main" id="{2ECB79EB-6E53-8495-1FE8-D4CD79B5CC2E}"/>
              </a:ext>
            </a:extLst>
          </p:cNvPr>
          <p:cNvPicPr>
            <a:picLocks noChangeAspect="1"/>
          </p:cNvPicPr>
          <p:nvPr/>
        </p:nvPicPr>
        <p:blipFill>
          <a:blip r:embed="rId3"/>
          <a:stretch>
            <a:fillRect/>
          </a:stretch>
        </p:blipFill>
        <p:spPr>
          <a:xfrm>
            <a:off x="8531269" y="1135786"/>
            <a:ext cx="3660731" cy="2682472"/>
          </a:xfrm>
          <a:prstGeom prst="rect">
            <a:avLst/>
          </a:prstGeom>
        </p:spPr>
      </p:pic>
      <p:pic>
        <p:nvPicPr>
          <p:cNvPr id="4" name="Picture 3">
            <a:extLst>
              <a:ext uri="{FF2B5EF4-FFF2-40B4-BE49-F238E27FC236}">
                <a16:creationId xmlns:a16="http://schemas.microsoft.com/office/drawing/2014/main" id="{DCAC7C51-52BF-29AD-18EC-76898634E374}"/>
              </a:ext>
            </a:extLst>
          </p:cNvPr>
          <p:cNvPicPr>
            <a:picLocks noChangeAspect="1"/>
          </p:cNvPicPr>
          <p:nvPr/>
        </p:nvPicPr>
        <p:blipFill>
          <a:blip r:embed="rId4"/>
          <a:stretch>
            <a:fillRect/>
          </a:stretch>
        </p:blipFill>
        <p:spPr>
          <a:xfrm>
            <a:off x="8531268" y="3995803"/>
            <a:ext cx="3556347" cy="2311251"/>
          </a:xfrm>
          <a:prstGeom prst="rect">
            <a:avLst/>
          </a:prstGeom>
        </p:spPr>
      </p:pic>
    </p:spTree>
    <p:extLst>
      <p:ext uri="{BB962C8B-B14F-4D97-AF65-F5344CB8AC3E}">
        <p14:creationId xmlns:p14="http://schemas.microsoft.com/office/powerpoint/2010/main" val="4225163089"/>
      </p:ext>
    </p:extLst>
  </p:cSld>
  <p:clrMapOvr>
    <a:masterClrMapping/>
  </p:clrMapOvr>
</p:sld>
</file>

<file path=ppt/theme/theme1.xml><?xml version="1.0" encoding="utf-8"?>
<a:theme xmlns:a="http://schemas.openxmlformats.org/drawingml/2006/main" name="Namibia Other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mibia Critical Metals Presentation MIF May 26" id="{8CBFF56D-5650-4E55-A1E9-32BF9F5C7392}" vid="{6DA24F7D-EE6E-413B-B699-F31FA7BEC8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Namibia Critical Metals Presentation MIF May 26</Template>
  <TotalTime>53514</TotalTime>
  <Words>4325</Words>
  <Application>Microsoft Office PowerPoint</Application>
  <PresentationFormat>Widescreen</PresentationFormat>
  <Paragraphs>632</Paragraphs>
  <Slides>23</Slides>
  <Notes>11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MS Mincho</vt:lpstr>
      <vt:lpstr>Arial</vt:lpstr>
      <vt:lpstr>Cabin</vt:lpstr>
      <vt:lpstr>Calibri</vt:lpstr>
      <vt:lpstr>Calibri Light</vt:lpstr>
      <vt:lpstr>Helvetica Neue Light</vt:lpstr>
      <vt:lpstr>Humnst777 BlkCn BT</vt:lpstr>
      <vt:lpstr>MicrogrammaDBolExt</vt:lpstr>
      <vt:lpstr>Roboto</vt:lpstr>
      <vt:lpstr>Segoe UI</vt:lpstr>
      <vt:lpstr>Times New Roman</vt:lpstr>
      <vt:lpstr>Verdana</vt:lpstr>
      <vt:lpstr>Wingdings</vt:lpstr>
      <vt:lpstr>Namibia Other Slides</vt:lpstr>
      <vt:lpstr>PowerPoint Presentation</vt:lpstr>
      <vt:lpstr>Forward Looking Statements</vt:lpstr>
      <vt:lpstr>PowerPoint Presentation</vt:lpstr>
      <vt:lpstr>PowerPoint Presentation</vt:lpstr>
      <vt:lpstr> Corporate and in-country team with strong track record</vt:lpstr>
      <vt:lpstr>PowerPoint Presentation</vt:lpstr>
      <vt:lpstr>PowerPoint Presentation</vt:lpstr>
      <vt:lpstr> Updates &amp; Advancements Over the Last Year</vt:lpstr>
      <vt:lpstr> Updates &amp; Advancements Over the Last Year</vt:lpstr>
      <vt:lpstr>PowerPoint Presentation</vt:lpstr>
      <vt:lpstr>PowerPoint Presentation</vt:lpstr>
      <vt:lpstr>Regional-scale HREE mineralization at Lofdal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Summary &amp; Opportunities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dburton@namibiaree.com</dc:creator>
  <cp:lastModifiedBy>Darrin Campbell</cp:lastModifiedBy>
  <cp:revision>350</cp:revision>
  <cp:lastPrinted>2019-05-06T11:35:36Z</cp:lastPrinted>
  <dcterms:created xsi:type="dcterms:W3CDTF">2018-05-23T13:43:23Z</dcterms:created>
  <dcterms:modified xsi:type="dcterms:W3CDTF">2025-07-28T13:11:32Z</dcterms:modified>
  <cp:contentStatus/>
</cp:coreProperties>
</file>